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</p:sldIdLst>
  <p:sldSz cy="5143500" cx="9144000"/>
  <p:notesSz cx="6858000" cy="9144000"/>
  <p:embeddedFontLst>
    <p:embeddedFont>
      <p:font typeface="Roboto"/>
      <p:regular r:id="rId152"/>
      <p:bold r:id="rId153"/>
      <p:italic r:id="rId154"/>
      <p:boldItalic r:id="rId155"/>
    </p:embeddedFont>
    <p:embeddedFont>
      <p:font typeface="Roboto Mono"/>
      <p:regular r:id="rId156"/>
      <p:bold r:id="rId157"/>
      <p:italic r:id="rId158"/>
      <p:boldItalic r:id="rId1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8B15AC-BD95-4895-B493-D14361B015D0}">
  <a:tblStyle styleId="{558B15AC-BD95-4895-B493-D14361B015D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font" Target="fonts/RobotoMono-boldItalic.fntdata"/><Relationship Id="rId59" Type="http://schemas.openxmlformats.org/officeDocument/2006/relationships/slide" Target="slides/slide53.xml"/><Relationship Id="rId154" Type="http://schemas.openxmlformats.org/officeDocument/2006/relationships/font" Target="fonts/Roboto-italic.fntdata"/><Relationship Id="rId58" Type="http://schemas.openxmlformats.org/officeDocument/2006/relationships/slide" Target="slides/slide52.xml"/><Relationship Id="rId153" Type="http://schemas.openxmlformats.org/officeDocument/2006/relationships/font" Target="fonts/Roboto-bold.fntdata"/><Relationship Id="rId152" Type="http://schemas.openxmlformats.org/officeDocument/2006/relationships/font" Target="fonts/Roboto-regular.fntdata"/><Relationship Id="rId151" Type="http://schemas.openxmlformats.org/officeDocument/2006/relationships/slide" Target="slides/slide145.xml"/><Relationship Id="rId158" Type="http://schemas.openxmlformats.org/officeDocument/2006/relationships/font" Target="fonts/RobotoMono-italic.fntdata"/><Relationship Id="rId157" Type="http://schemas.openxmlformats.org/officeDocument/2006/relationships/font" Target="fonts/RobotoMono-bold.fntdata"/><Relationship Id="rId156" Type="http://schemas.openxmlformats.org/officeDocument/2006/relationships/font" Target="fonts/RobotoMono-regular.fntdata"/><Relationship Id="rId155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7038acd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7038acd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bb42db1e0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bb42db1e0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bb42db1e0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bb42db1e0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bb42db1e0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bb42db1e0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bb42db1e05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bb42db1e0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bb42db1e0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bb42db1e0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bb42db1e0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bb42db1e0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bb42db1e0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bb42db1e0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bb42db1e05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bb42db1e05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bb42db1e0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bb42db1e0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bb42db1e0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bb42db1e0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7038acd2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7038acd2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bb42db1e05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bb42db1e05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bb42db1e05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bb42db1e05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bb42db1e05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bb42db1e0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bb42db1e05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bb42db1e0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bb42db1e05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bb42db1e05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bbff9cfb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bbff9cfb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bbff9cfb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bbff9cfb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bbff9cfb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bbff9cfb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bbff9cfb8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bbff9cfb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bbff9cfb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bbff9cfb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72cd79c1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72cd79c1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bbff9cfb8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3bbff9cfb8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bbff9cfb8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bbff9cfb8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bbff9cfb8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bbff9cfb8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bbff9cfb8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bbff9cfb8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bbff9cfb8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3bbff9cfb8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bbff9cfb8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bbff9cfb8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bbff9cfb8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bbff9cfb8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bbff9cfb8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bbff9cfb8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bbff9cfb8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3bbff9cfb8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bbff9cfb8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bbff9cfb8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72cd79c1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72cd79c1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bbff9cfb8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bbff9cfb8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bbff9cfb8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3bbff9cfb8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bbff9cfb8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3bbff9cfb8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bbff9cfb8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bbff9cfb8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bbff9cfb8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bbff9cfb8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bbff9cfb8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3bbff9cfb8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bbff9cfb8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bbff9cfb8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bbff9cfb8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bbff9cfb8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bbff9cfb8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3bbff9cfb8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bbff9cfb8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bbff9cfb8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93dbf586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93dbf586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bbff9cfb8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3bbff9cfb8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bbff9cfb8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3bbff9cfb8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bbff9cfb8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3bbff9cfb8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bbff9cfb8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3bbff9cfb8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3bbff9cfb8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3bbff9cfb8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3bbff9cfb8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3bbff9cfb8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72cd79c1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72cd79c1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962d7c206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b962d7c206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72cd79c1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72cd79c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72cd79c1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72cd79c1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962d7c2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962d7c2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8c23204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b8c23204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7038acd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b7038acd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9095174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9095174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72cd79c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b72cd79c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962d7c206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b962d7c20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962d7c206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b962d7c206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b962d7c206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b962d7c206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962d7c206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962d7c206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858363c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858363c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858363c2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b858363c2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858363c2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858363c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858363c2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858363c2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858363c2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b858363c2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858363c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858363c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858363c2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b858363c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858363c2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b858363c2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858363c2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858363c2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b962d7c206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b962d7c206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b72cd79c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b72cd79c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9095174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9095174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72cd79c1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b72cd79c1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b72cd79c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b72cd79c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b72cd79c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b72cd79c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72cd79c1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b72cd79c1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9095174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b9095174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858363c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b858363c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b962d7c206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b962d7c206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b858363c2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b858363c2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b858363c2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b858363c2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b858363c2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b858363c2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90951741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9095174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b858363c2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b858363c2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b858363c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b858363c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858363c2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b858363c2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b8c23204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b8c23204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8c23204a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b8c23204a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b8c23204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b8c23204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b962d7c20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b962d7c20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b962d7c20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b962d7c20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b962d7c20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b962d7c20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962d7c206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962d7c206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9095174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9095174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b962d7c206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b962d7c206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962d7c20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b962d7c20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b962d7c20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b962d7c20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b962d7c206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b962d7c206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b72cd79c1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b72cd79c1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962d7c206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962d7c206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b962d7c20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b962d7c20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b962d7c20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b962d7c20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b962d7c20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b962d7c20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b962d7c20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b962d7c20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962d7c206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962d7c206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b962d7c206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b962d7c206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b962d7c20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b962d7c20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b962d7c20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b962d7c20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b962d7c206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b962d7c206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b962d7c206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b962d7c206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b962d7c206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b962d7c206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b962d7c20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b962d7c20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b962d7c206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b962d7c206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b962d7c206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b962d7c206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b962d7c206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b962d7c206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9095174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9095174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b962d7c206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b962d7c206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b962d7c206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b962d7c206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b962d7c206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b962d7c206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b962d7c206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b962d7c206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b962d7c206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b962d7c206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b962d7c206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b962d7c206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b962d7c206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b962d7c206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b962d7c206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b962d7c206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b962d7c206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b962d7c206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b962d7c206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b962d7c206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93dbf586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93dbf586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b962d7c206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b962d7c206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b962d7c206_1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b962d7c206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b962d7c206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b962d7c206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ba27321d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ba27321d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b962d7c206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b962d7c206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b962d7c206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b962d7c206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ba27321df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ba27321df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bb42db1e0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bb42db1e0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bb42db1e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bb42db1e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bb42db1e0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bb42db1e0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12.png"/><Relationship Id="rId4" Type="http://schemas.openxmlformats.org/officeDocument/2006/relationships/image" Target="../media/image220.png"/><Relationship Id="rId5" Type="http://schemas.openxmlformats.org/officeDocument/2006/relationships/image" Target="../media/image200.png"/><Relationship Id="rId6" Type="http://schemas.openxmlformats.org/officeDocument/2006/relationships/image" Target="../media/image216.png"/><Relationship Id="rId7" Type="http://schemas.openxmlformats.org/officeDocument/2006/relationships/image" Target="../media/image218.png"/><Relationship Id="rId8" Type="http://schemas.openxmlformats.org/officeDocument/2006/relationships/image" Target="../media/image21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11.png"/><Relationship Id="rId4" Type="http://schemas.openxmlformats.org/officeDocument/2006/relationships/image" Target="../media/image214.png"/><Relationship Id="rId5" Type="http://schemas.openxmlformats.org/officeDocument/2006/relationships/image" Target="../media/image21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22.png"/><Relationship Id="rId4" Type="http://schemas.openxmlformats.org/officeDocument/2006/relationships/image" Target="../media/image217.png"/><Relationship Id="rId5" Type="http://schemas.openxmlformats.org/officeDocument/2006/relationships/image" Target="../media/image22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10.png"/><Relationship Id="rId4" Type="http://schemas.openxmlformats.org/officeDocument/2006/relationships/image" Target="../media/image236.png"/><Relationship Id="rId5" Type="http://schemas.openxmlformats.org/officeDocument/2006/relationships/image" Target="../media/image223.png"/><Relationship Id="rId6" Type="http://schemas.openxmlformats.org/officeDocument/2006/relationships/image" Target="../media/image22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25.png"/><Relationship Id="rId4" Type="http://schemas.openxmlformats.org/officeDocument/2006/relationships/image" Target="../media/image23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4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29.png"/><Relationship Id="rId4" Type="http://schemas.openxmlformats.org/officeDocument/2006/relationships/image" Target="../media/image224.png"/><Relationship Id="rId5" Type="http://schemas.openxmlformats.org/officeDocument/2006/relationships/image" Target="../media/image22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1.png"/><Relationship Id="rId6" Type="http://schemas.openxmlformats.org/officeDocument/2006/relationships/image" Target="../media/image254.png"/><Relationship Id="rId7" Type="http://schemas.openxmlformats.org/officeDocument/2006/relationships/image" Target="../media/image28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39.png"/><Relationship Id="rId4" Type="http://schemas.openxmlformats.org/officeDocument/2006/relationships/image" Target="../media/image23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27.png"/><Relationship Id="rId4" Type="http://schemas.openxmlformats.org/officeDocument/2006/relationships/image" Target="../media/image243.png"/><Relationship Id="rId5" Type="http://schemas.openxmlformats.org/officeDocument/2006/relationships/image" Target="../media/image238.png"/><Relationship Id="rId6" Type="http://schemas.openxmlformats.org/officeDocument/2006/relationships/image" Target="../media/image2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37.png"/><Relationship Id="rId4" Type="http://schemas.openxmlformats.org/officeDocument/2006/relationships/image" Target="../media/image24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4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41.png"/><Relationship Id="rId4" Type="http://schemas.openxmlformats.org/officeDocument/2006/relationships/image" Target="../media/image235.png"/><Relationship Id="rId5" Type="http://schemas.openxmlformats.org/officeDocument/2006/relationships/image" Target="../media/image24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4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46.png"/><Relationship Id="rId4" Type="http://schemas.openxmlformats.org/officeDocument/2006/relationships/image" Target="../media/image24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5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51.png"/><Relationship Id="rId4" Type="http://schemas.openxmlformats.org/officeDocument/2006/relationships/image" Target="../media/image25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5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67.png"/><Relationship Id="rId4" Type="http://schemas.openxmlformats.org/officeDocument/2006/relationships/image" Target="../media/image2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57.png"/><Relationship Id="rId4" Type="http://schemas.openxmlformats.org/officeDocument/2006/relationships/image" Target="../media/image26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5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62.png"/><Relationship Id="rId4" Type="http://schemas.openxmlformats.org/officeDocument/2006/relationships/image" Target="../media/image26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65.png"/><Relationship Id="rId4" Type="http://schemas.openxmlformats.org/officeDocument/2006/relationships/image" Target="../media/image263.png"/><Relationship Id="rId5" Type="http://schemas.openxmlformats.org/officeDocument/2006/relationships/image" Target="../media/image26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81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6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6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79.png"/><Relationship Id="rId4" Type="http://schemas.openxmlformats.org/officeDocument/2006/relationships/image" Target="../media/image268.png"/><Relationship Id="rId5" Type="http://schemas.openxmlformats.org/officeDocument/2006/relationships/image" Target="../media/image27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73.png"/><Relationship Id="rId4" Type="http://schemas.openxmlformats.org/officeDocument/2006/relationships/image" Target="../media/image278.png"/><Relationship Id="rId5" Type="http://schemas.openxmlformats.org/officeDocument/2006/relationships/image" Target="../media/image27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76.png"/><Relationship Id="rId4" Type="http://schemas.openxmlformats.org/officeDocument/2006/relationships/image" Target="../media/image314.png"/><Relationship Id="rId5" Type="http://schemas.openxmlformats.org/officeDocument/2006/relationships/image" Target="../media/image28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85.png"/><Relationship Id="rId4" Type="http://schemas.openxmlformats.org/officeDocument/2006/relationships/image" Target="../media/image29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89.png"/><Relationship Id="rId4" Type="http://schemas.openxmlformats.org/officeDocument/2006/relationships/image" Target="../media/image28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8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86.png"/><Relationship Id="rId4" Type="http://schemas.openxmlformats.org/officeDocument/2006/relationships/image" Target="../media/image29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82.png"/><Relationship Id="rId4" Type="http://schemas.openxmlformats.org/officeDocument/2006/relationships/image" Target="../media/image290.png"/><Relationship Id="rId5" Type="http://schemas.openxmlformats.org/officeDocument/2006/relationships/image" Target="../media/image304.png"/><Relationship Id="rId6" Type="http://schemas.openxmlformats.org/officeDocument/2006/relationships/image" Target="../media/image312.png"/><Relationship Id="rId7" Type="http://schemas.openxmlformats.org/officeDocument/2006/relationships/hyperlink" Target="https://www.w3schools.com/python/matplotlib_markers.asp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84.png"/><Relationship Id="rId4" Type="http://schemas.openxmlformats.org/officeDocument/2006/relationships/image" Target="../media/image301.png"/><Relationship Id="rId5" Type="http://schemas.openxmlformats.org/officeDocument/2006/relationships/image" Target="../media/image29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93.png"/><Relationship Id="rId4" Type="http://schemas.openxmlformats.org/officeDocument/2006/relationships/image" Target="../media/image309.png"/><Relationship Id="rId5" Type="http://schemas.openxmlformats.org/officeDocument/2006/relationships/hyperlink" Target="https://www.w3schools.com/python/matplotlib_markers.asp" TargetMode="Externa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303.png"/><Relationship Id="rId4" Type="http://schemas.openxmlformats.org/officeDocument/2006/relationships/image" Target="../media/image302.png"/><Relationship Id="rId5" Type="http://schemas.openxmlformats.org/officeDocument/2006/relationships/image" Target="../media/image294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300.png"/><Relationship Id="rId4" Type="http://schemas.openxmlformats.org/officeDocument/2006/relationships/image" Target="../media/image292.png"/><Relationship Id="rId5" Type="http://schemas.openxmlformats.org/officeDocument/2006/relationships/image" Target="../media/image29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97.png"/><Relationship Id="rId4" Type="http://schemas.openxmlformats.org/officeDocument/2006/relationships/image" Target="../media/image31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305.png"/><Relationship Id="rId4" Type="http://schemas.openxmlformats.org/officeDocument/2006/relationships/image" Target="../media/image295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306.png"/><Relationship Id="rId4" Type="http://schemas.openxmlformats.org/officeDocument/2006/relationships/image" Target="../media/image311.png"/><Relationship Id="rId5" Type="http://schemas.openxmlformats.org/officeDocument/2006/relationships/hyperlink" Target="https://www.w3schools.com/python/matplotlib_scatter.asp" TargetMode="Externa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310.png"/><Relationship Id="rId4" Type="http://schemas.openxmlformats.org/officeDocument/2006/relationships/image" Target="../media/image308.png"/><Relationship Id="rId5" Type="http://schemas.openxmlformats.org/officeDocument/2006/relationships/image" Target="../media/image307.png"/><Relationship Id="rId6" Type="http://schemas.openxmlformats.org/officeDocument/2006/relationships/image" Target="../media/image31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315.png"/><Relationship Id="rId4" Type="http://schemas.openxmlformats.org/officeDocument/2006/relationships/image" Target="../media/image31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320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Relationship Id="rId5" Type="http://schemas.openxmlformats.org/officeDocument/2006/relationships/image" Target="../media/image60.png"/><Relationship Id="rId6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58.png"/><Relationship Id="rId5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9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7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0.png"/><Relationship Id="rId4" Type="http://schemas.openxmlformats.org/officeDocument/2006/relationships/image" Target="../media/image62.png"/><Relationship Id="rId5" Type="http://schemas.openxmlformats.org/officeDocument/2006/relationships/image" Target="../media/image70.png"/><Relationship Id="rId6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84.png"/><Relationship Id="rId6" Type="http://schemas.openxmlformats.org/officeDocument/2006/relationships/image" Target="../media/image78.png"/><Relationship Id="rId7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Relationship Id="rId4" Type="http://schemas.openxmlformats.org/officeDocument/2006/relationships/image" Target="../media/image83.png"/><Relationship Id="rId5" Type="http://schemas.openxmlformats.org/officeDocument/2006/relationships/image" Target="../media/image82.png"/><Relationship Id="rId6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8.png"/><Relationship Id="rId4" Type="http://schemas.openxmlformats.org/officeDocument/2006/relationships/image" Target="../media/image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2.png"/><Relationship Id="rId4" Type="http://schemas.openxmlformats.org/officeDocument/2006/relationships/image" Target="../media/image102.png"/><Relationship Id="rId5" Type="http://schemas.openxmlformats.org/officeDocument/2006/relationships/image" Target="../media/image95.png"/><Relationship Id="rId6" Type="http://schemas.openxmlformats.org/officeDocument/2006/relationships/image" Target="../media/image89.png"/><Relationship Id="rId7" Type="http://schemas.openxmlformats.org/officeDocument/2006/relationships/image" Target="../media/image9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3.png"/><Relationship Id="rId4" Type="http://schemas.openxmlformats.org/officeDocument/2006/relationships/image" Target="../media/image90.png"/><Relationship Id="rId5" Type="http://schemas.openxmlformats.org/officeDocument/2006/relationships/image" Target="../media/image86.png"/><Relationship Id="rId6" Type="http://schemas.openxmlformats.org/officeDocument/2006/relationships/image" Target="../media/image10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9.png"/><Relationship Id="rId4" Type="http://schemas.openxmlformats.org/officeDocument/2006/relationships/image" Target="../media/image94.png"/><Relationship Id="rId5" Type="http://schemas.openxmlformats.org/officeDocument/2006/relationships/image" Target="../media/image116.png"/><Relationship Id="rId6" Type="http://schemas.openxmlformats.org/officeDocument/2006/relationships/image" Target="../media/image96.png"/><Relationship Id="rId7" Type="http://schemas.openxmlformats.org/officeDocument/2006/relationships/image" Target="../media/image104.png"/><Relationship Id="rId8" Type="http://schemas.openxmlformats.org/officeDocument/2006/relationships/image" Target="../media/image10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8.png"/><Relationship Id="rId4" Type="http://schemas.openxmlformats.org/officeDocument/2006/relationships/image" Target="../media/image107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0.png"/><Relationship Id="rId4" Type="http://schemas.openxmlformats.org/officeDocument/2006/relationships/image" Target="../media/image1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png"/><Relationship Id="rId4" Type="http://schemas.openxmlformats.org/officeDocument/2006/relationships/image" Target="../media/image120.png"/><Relationship Id="rId5" Type="http://schemas.openxmlformats.org/officeDocument/2006/relationships/image" Target="../media/image1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7.png"/><Relationship Id="rId4" Type="http://schemas.openxmlformats.org/officeDocument/2006/relationships/image" Target="../media/image121.png"/><Relationship Id="rId5" Type="http://schemas.openxmlformats.org/officeDocument/2006/relationships/image" Target="../media/image113.png"/><Relationship Id="rId6" Type="http://schemas.openxmlformats.org/officeDocument/2006/relationships/image" Target="../media/image12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5.png"/><Relationship Id="rId4" Type="http://schemas.openxmlformats.org/officeDocument/2006/relationships/image" Target="../media/image13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8.png"/><Relationship Id="rId4" Type="http://schemas.openxmlformats.org/officeDocument/2006/relationships/image" Target="../media/image1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5.png"/><Relationship Id="rId4" Type="http://schemas.openxmlformats.org/officeDocument/2006/relationships/image" Target="../media/image122.png"/><Relationship Id="rId5" Type="http://schemas.openxmlformats.org/officeDocument/2006/relationships/image" Target="../media/image1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9.png"/><Relationship Id="rId4" Type="http://schemas.openxmlformats.org/officeDocument/2006/relationships/image" Target="../media/image1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w3schools.com/python/python_lists_methods.asp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1.png"/><Relationship Id="rId4" Type="http://schemas.openxmlformats.org/officeDocument/2006/relationships/image" Target="../media/image12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0.png"/><Relationship Id="rId4" Type="http://schemas.openxmlformats.org/officeDocument/2006/relationships/image" Target="../media/image11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1.png"/><Relationship Id="rId4" Type="http://schemas.openxmlformats.org/officeDocument/2006/relationships/image" Target="../media/image1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7.png"/><Relationship Id="rId4" Type="http://schemas.openxmlformats.org/officeDocument/2006/relationships/image" Target="../media/image10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9.png"/><Relationship Id="rId4" Type="http://schemas.openxmlformats.org/officeDocument/2006/relationships/image" Target="../media/image148.png"/><Relationship Id="rId5" Type="http://schemas.openxmlformats.org/officeDocument/2006/relationships/image" Target="../media/image1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8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7.png"/><Relationship Id="rId4" Type="http://schemas.openxmlformats.org/officeDocument/2006/relationships/image" Target="../media/image143.png"/><Relationship Id="rId5" Type="http://schemas.openxmlformats.org/officeDocument/2006/relationships/image" Target="../media/image164.png"/><Relationship Id="rId6" Type="http://schemas.openxmlformats.org/officeDocument/2006/relationships/image" Target="../media/image146.png"/><Relationship Id="rId7" Type="http://schemas.openxmlformats.org/officeDocument/2006/relationships/image" Target="../media/image15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w3schools.com/python/python_sets_join.asp" TargetMode="External"/><Relationship Id="rId4" Type="http://schemas.openxmlformats.org/officeDocument/2006/relationships/hyperlink" Target="https://www.w3schools.com/python/python_frozenset.asp" TargetMode="External"/><Relationship Id="rId5" Type="http://schemas.openxmlformats.org/officeDocument/2006/relationships/hyperlink" Target="https://www.w3schools.com/python/python_sets_methods.asp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2.png"/><Relationship Id="rId4" Type="http://schemas.openxmlformats.org/officeDocument/2006/relationships/image" Target="../media/image203.png"/><Relationship Id="rId9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88.png"/><Relationship Id="rId7" Type="http://schemas.openxmlformats.org/officeDocument/2006/relationships/image" Target="../media/image160.png"/><Relationship Id="rId8" Type="http://schemas.openxmlformats.org/officeDocument/2006/relationships/image" Target="../media/image15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1.png"/><Relationship Id="rId4" Type="http://schemas.openxmlformats.org/officeDocument/2006/relationships/image" Target="../media/image174.png"/><Relationship Id="rId5" Type="http://schemas.openxmlformats.org/officeDocument/2006/relationships/image" Target="../media/image157.png"/><Relationship Id="rId6" Type="http://schemas.openxmlformats.org/officeDocument/2006/relationships/image" Target="../media/image161.png"/><Relationship Id="rId7" Type="http://schemas.openxmlformats.org/officeDocument/2006/relationships/image" Target="../media/image15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77.png"/><Relationship Id="rId4" Type="http://schemas.openxmlformats.org/officeDocument/2006/relationships/image" Target="../media/image1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68.png"/><Relationship Id="rId4" Type="http://schemas.openxmlformats.org/officeDocument/2006/relationships/image" Target="../media/image16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6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67.png"/><Relationship Id="rId4" Type="http://schemas.openxmlformats.org/officeDocument/2006/relationships/image" Target="../media/image171.png"/><Relationship Id="rId5" Type="http://schemas.openxmlformats.org/officeDocument/2006/relationships/image" Target="../media/image176.png"/><Relationship Id="rId6" Type="http://schemas.openxmlformats.org/officeDocument/2006/relationships/image" Target="../media/image17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79.png"/><Relationship Id="rId4" Type="http://schemas.openxmlformats.org/officeDocument/2006/relationships/image" Target="../media/image17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81.png"/><Relationship Id="rId4" Type="http://schemas.openxmlformats.org/officeDocument/2006/relationships/image" Target="../media/image172.png"/><Relationship Id="rId5" Type="http://schemas.openxmlformats.org/officeDocument/2006/relationships/image" Target="../media/image17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78.png"/><Relationship Id="rId4" Type="http://schemas.openxmlformats.org/officeDocument/2006/relationships/image" Target="../media/image189.png"/><Relationship Id="rId5" Type="http://schemas.openxmlformats.org/officeDocument/2006/relationships/image" Target="../media/image169.gif"/><Relationship Id="rId6" Type="http://schemas.openxmlformats.org/officeDocument/2006/relationships/image" Target="../media/image180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0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93.png"/><Relationship Id="rId4" Type="http://schemas.openxmlformats.org/officeDocument/2006/relationships/image" Target="../media/image18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82.png"/><Relationship Id="rId4" Type="http://schemas.openxmlformats.org/officeDocument/2006/relationships/image" Target="../media/image207.png"/><Relationship Id="rId5" Type="http://schemas.openxmlformats.org/officeDocument/2006/relationships/image" Target="../media/image187.png"/><Relationship Id="rId6" Type="http://schemas.openxmlformats.org/officeDocument/2006/relationships/image" Target="../media/image18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01.png"/><Relationship Id="rId4" Type="http://schemas.openxmlformats.org/officeDocument/2006/relationships/image" Target="../media/image186.png"/><Relationship Id="rId5" Type="http://schemas.openxmlformats.org/officeDocument/2006/relationships/image" Target="../media/image18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98.png"/><Relationship Id="rId4" Type="http://schemas.openxmlformats.org/officeDocument/2006/relationships/image" Target="../media/image194.png"/><Relationship Id="rId5" Type="http://schemas.openxmlformats.org/officeDocument/2006/relationships/image" Target="../media/image169.gif"/><Relationship Id="rId6" Type="http://schemas.openxmlformats.org/officeDocument/2006/relationships/image" Target="../media/image180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0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9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92.png"/><Relationship Id="rId4" Type="http://schemas.openxmlformats.org/officeDocument/2006/relationships/image" Target="../media/image19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9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10" Type="http://schemas.openxmlformats.org/officeDocument/2006/relationships/image" Target="../media/image206.png"/><Relationship Id="rId9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5.png"/><Relationship Id="rId7" Type="http://schemas.openxmlformats.org/officeDocument/2006/relationships/image" Target="../media/image199.png"/><Relationship Id="rId8" Type="http://schemas.openxmlformats.org/officeDocument/2006/relationships/image" Target="../media/image20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Strings, Print, Input, &amp; Comments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8" y="2634450"/>
            <a:ext cx="9034925" cy="9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332750" y="3900950"/>
            <a:ext cx="647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Strings are valid with both single and double quotes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start a new line with the escape character ‘\’ + ‘n’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of multiple dimensions</a:t>
            </a:r>
            <a:endParaRPr/>
          </a:p>
        </p:txBody>
      </p:sp>
      <p:pic>
        <p:nvPicPr>
          <p:cNvPr id="880" name="Google Shape;88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38" y="1844975"/>
            <a:ext cx="25431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788" y="1859263"/>
            <a:ext cx="30289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25" y="3111675"/>
            <a:ext cx="4506223" cy="91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175" y="4681525"/>
            <a:ext cx="23526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12"/>
          <p:cNvSpPr txBox="1"/>
          <p:nvPr/>
        </p:nvSpPr>
        <p:spPr>
          <a:xfrm>
            <a:off x="5430850" y="4037200"/>
            <a:ext cx="340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&lt;- check the shape ex:(2, 4)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&lt;- check number of dimensions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5" name="Google Shape;885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1707" y="3126525"/>
            <a:ext cx="2735493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5525" y="4178825"/>
            <a:ext cx="2297969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</a:t>
            </a:r>
            <a:endParaRPr/>
          </a:p>
        </p:txBody>
      </p:sp>
      <p:sp>
        <p:nvSpPr>
          <p:cNvPr id="892" name="Google Shape;892;p113"/>
          <p:cNvSpPr txBox="1"/>
          <p:nvPr>
            <p:ph idx="1" type="body"/>
          </p:nvPr>
        </p:nvSpPr>
        <p:spPr>
          <a:xfrm>
            <a:off x="471900" y="1919075"/>
            <a:ext cx="28401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Get an item just like lists:</a:t>
            </a:r>
            <a:endParaRPr/>
          </a:p>
        </p:txBody>
      </p:sp>
      <p:pic>
        <p:nvPicPr>
          <p:cNvPr id="893" name="Google Shape;89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88" y="2382950"/>
            <a:ext cx="22955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225" y="2402000"/>
            <a:ext cx="358140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13"/>
          <p:cNvSpPr txBox="1"/>
          <p:nvPr/>
        </p:nvSpPr>
        <p:spPr>
          <a:xfrm>
            <a:off x="3869225" y="1891625"/>
            <a:ext cx="526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Just kidding, here’s a 2-d array: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6" name="Google Shape;896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4525" y="3883150"/>
            <a:ext cx="53149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13"/>
          <p:cNvSpPr txBox="1"/>
          <p:nvPr/>
        </p:nvSpPr>
        <p:spPr>
          <a:xfrm>
            <a:off x="2216600" y="3421450"/>
            <a:ext cx="595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3-d array access: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&amp; Steps</a:t>
            </a:r>
            <a:endParaRPr/>
          </a:p>
        </p:txBody>
      </p:sp>
      <p:sp>
        <p:nvSpPr>
          <p:cNvPr id="903" name="Google Shape;903;p114"/>
          <p:cNvSpPr txBox="1"/>
          <p:nvPr>
            <p:ph idx="1" type="body"/>
          </p:nvPr>
        </p:nvSpPr>
        <p:spPr>
          <a:xfrm>
            <a:off x="471900" y="1919075"/>
            <a:ext cx="29622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Slice an array:</a:t>
            </a:r>
            <a:endParaRPr/>
          </a:p>
        </p:txBody>
      </p:sp>
      <p:pic>
        <p:nvPicPr>
          <p:cNvPr id="904" name="Google Shape;90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395025"/>
            <a:ext cx="2962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400" y="2361675"/>
            <a:ext cx="29813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14"/>
          <p:cNvSpPr txBox="1"/>
          <p:nvPr/>
        </p:nvSpPr>
        <p:spPr>
          <a:xfrm>
            <a:off x="4572000" y="1876175"/>
            <a:ext cx="45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Return every other element from index 1-5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7" name="Google Shape;907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7525" y="4369450"/>
            <a:ext cx="30289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14"/>
          <p:cNvSpPr txBox="1"/>
          <p:nvPr/>
        </p:nvSpPr>
        <p:spPr>
          <a:xfrm>
            <a:off x="2121375" y="3907750"/>
            <a:ext cx="60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Return every other element in entire array: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114"/>
          <p:cNvSpPr txBox="1"/>
          <p:nvPr/>
        </p:nvSpPr>
        <p:spPr>
          <a:xfrm>
            <a:off x="4869450" y="3538000"/>
            <a:ext cx="44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Note: [inclusive start, exclusive end)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data types</a:t>
            </a:r>
            <a:endParaRPr/>
          </a:p>
        </p:txBody>
      </p:sp>
      <p:pic>
        <p:nvPicPr>
          <p:cNvPr id="915" name="Google Shape;91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50" y="1908875"/>
            <a:ext cx="37433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75" y="1956475"/>
            <a:ext cx="23241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913" y="3625725"/>
            <a:ext cx="31527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575" y="1811225"/>
            <a:ext cx="2398418" cy="16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vs VIEW</a:t>
            </a:r>
            <a:endParaRPr/>
          </a:p>
        </p:txBody>
      </p:sp>
      <p:sp>
        <p:nvSpPr>
          <p:cNvPr id="924" name="Google Shape;924;p116"/>
          <p:cNvSpPr txBox="1"/>
          <p:nvPr>
            <p:ph idx="1" type="body"/>
          </p:nvPr>
        </p:nvSpPr>
        <p:spPr>
          <a:xfrm>
            <a:off x="1199400" y="1847625"/>
            <a:ext cx="6745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COPY </a:t>
            </a:r>
            <a:r>
              <a:rPr lang="en"/>
              <a:t>receives</a:t>
            </a:r>
            <a:r>
              <a:rPr lang="en"/>
              <a:t> a 1 for 1 copy. VIEW creates a pointer to same data buffer (not the same as memory address).</a:t>
            </a:r>
            <a:endParaRPr/>
          </a:p>
        </p:txBody>
      </p:sp>
      <p:pic>
        <p:nvPicPr>
          <p:cNvPr id="925" name="Google Shape;92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50" y="2762525"/>
            <a:ext cx="25050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950" y="2801550"/>
            <a:ext cx="25622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16"/>
          <p:cNvSpPr txBox="1"/>
          <p:nvPr/>
        </p:nvSpPr>
        <p:spPr>
          <a:xfrm>
            <a:off x="1888650" y="4497000"/>
            <a:ext cx="538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Note: arrays can be expensive in ML/Data Science. It’s often times easier and more performant to create different!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</a:t>
            </a:r>
            <a:endParaRPr/>
          </a:p>
        </p:txBody>
      </p:sp>
      <p:pic>
        <p:nvPicPr>
          <p:cNvPr id="933" name="Google Shape;9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892100"/>
            <a:ext cx="441960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17"/>
          <p:cNvSpPr txBox="1"/>
          <p:nvPr/>
        </p:nvSpPr>
        <p:spPr>
          <a:xfrm>
            <a:off x="785875" y="3862250"/>
            <a:ext cx="33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[ 0  1  2  3  4  5  6  7  8  9 10 11]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117"/>
          <p:cNvSpPr txBox="1"/>
          <p:nvPr/>
        </p:nvSpPr>
        <p:spPr>
          <a:xfrm>
            <a:off x="5400075" y="34931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  1  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[ 3  4  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[ 6  7  8]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[ 9 10 11]]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17"/>
          <p:cNvSpPr txBox="1"/>
          <p:nvPr/>
        </p:nvSpPr>
        <p:spPr>
          <a:xfrm>
            <a:off x="4471475" y="3862250"/>
            <a:ext cx="33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—&gt;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</a:t>
            </a:r>
            <a:endParaRPr/>
          </a:p>
        </p:txBody>
      </p:sp>
      <p:pic>
        <p:nvPicPr>
          <p:cNvPr id="942" name="Google Shape;94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75" y="1890713"/>
            <a:ext cx="20955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400" y="1837388"/>
            <a:ext cx="30480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788" y="3418538"/>
            <a:ext cx="41624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  <p:pic>
        <p:nvPicPr>
          <p:cNvPr id="950" name="Google Shape;95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25" y="1875225"/>
            <a:ext cx="2266625" cy="12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175" y="1768350"/>
            <a:ext cx="2493725" cy="14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00" y="3516522"/>
            <a:ext cx="2149525" cy="14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5225" y="3300125"/>
            <a:ext cx="1999903" cy="16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6063" y="3019413"/>
            <a:ext cx="23336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</a:t>
            </a:r>
            <a:endParaRPr/>
          </a:p>
        </p:txBody>
      </p:sp>
      <p:pic>
        <p:nvPicPr>
          <p:cNvPr id="960" name="Google Shape;96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0" y="2385088"/>
            <a:ext cx="27146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325" y="2180313"/>
            <a:ext cx="2790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pic>
        <p:nvPicPr>
          <p:cNvPr id="967" name="Google Shape;96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50" y="2321725"/>
            <a:ext cx="29622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3" y="3956725"/>
            <a:ext cx="42291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038" y="1726425"/>
            <a:ext cx="23622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375" y="3508513"/>
            <a:ext cx="32575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21"/>
          <p:cNvSpPr txBox="1"/>
          <p:nvPr/>
        </p:nvSpPr>
        <p:spPr>
          <a:xfrm>
            <a:off x="3847775" y="1860975"/>
            <a:ext cx="1821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Binary searches on sorted arrays -&gt;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&amp; len()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72" y="2361250"/>
            <a:ext cx="7105250" cy="11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825" y="3964350"/>
            <a:ext cx="5312475" cy="9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010375" y="3512100"/>
            <a:ext cx="3725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Python is case-sensitive: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76513" y="1769525"/>
            <a:ext cx="39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Variables are dynamically typed: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</a:t>
            </a:r>
            <a:endParaRPr/>
          </a:p>
        </p:txBody>
      </p:sp>
      <p:pic>
        <p:nvPicPr>
          <p:cNvPr id="977" name="Google Shape;97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888" y="2012150"/>
            <a:ext cx="2660075" cy="13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11450"/>
            <a:ext cx="363855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22"/>
          <p:cNvSpPr txBox="1"/>
          <p:nvPr/>
        </p:nvSpPr>
        <p:spPr>
          <a:xfrm>
            <a:off x="471900" y="2852425"/>
            <a:ext cx="37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Sort will return a copy of the array!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Filters/Boolean Masks</a:t>
            </a:r>
            <a:endParaRPr/>
          </a:p>
        </p:txBody>
      </p:sp>
      <p:pic>
        <p:nvPicPr>
          <p:cNvPr id="985" name="Google Shape;98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025" y="2170800"/>
            <a:ext cx="26479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&amp; ufuncs</a:t>
            </a:r>
            <a:endParaRPr/>
          </a:p>
        </p:txBody>
      </p:sp>
      <p:pic>
        <p:nvPicPr>
          <p:cNvPr id="991" name="Google Shape;99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50" y="2605425"/>
            <a:ext cx="2439675" cy="1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03150"/>
            <a:ext cx="18383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6052" y="2419900"/>
            <a:ext cx="1665550" cy="16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24"/>
          <p:cNvSpPr txBox="1"/>
          <p:nvPr/>
        </p:nvSpPr>
        <p:spPr>
          <a:xfrm>
            <a:off x="4776450" y="1956800"/>
            <a:ext cx="43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Without &amp; with universal functions: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124"/>
          <p:cNvSpPr txBox="1"/>
          <p:nvPr/>
        </p:nvSpPr>
        <p:spPr>
          <a:xfrm>
            <a:off x="376650" y="2041450"/>
            <a:ext cx="36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There are many random methods: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</a:t>
            </a:r>
            <a:r>
              <a:rPr lang="en"/>
              <a:t> </a:t>
            </a:r>
            <a:r>
              <a:rPr lang="en"/>
              <a:t>Numeric</a:t>
            </a:r>
            <a:r>
              <a:rPr lang="en"/>
              <a:t> Output</a:t>
            </a:r>
            <a:endParaRPr/>
          </a:p>
        </p:txBody>
      </p:sp>
      <p:pic>
        <p:nvPicPr>
          <p:cNvPr id="1001" name="Google Shape;100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88" y="2571750"/>
            <a:ext cx="74390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numpy!</a:t>
            </a:r>
            <a:endParaRPr/>
          </a:p>
        </p:txBody>
      </p:sp>
      <p:sp>
        <p:nvSpPr>
          <p:cNvPr id="1007" name="Google Shape;1007;p126"/>
          <p:cNvSpPr txBox="1"/>
          <p:nvPr>
            <p:ph idx="1" type="body"/>
          </p:nvPr>
        </p:nvSpPr>
        <p:spPr>
          <a:xfrm>
            <a:off x="963150" y="1931825"/>
            <a:ext cx="72177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Pandas can replace the functionality of these (but tradeoffs exist):</a:t>
            </a:r>
            <a:endParaRPr/>
          </a:p>
        </p:txBody>
      </p:sp>
      <p:pic>
        <p:nvPicPr>
          <p:cNvPr id="1008" name="Google Shape;100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2621225"/>
            <a:ext cx="48006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950" y="3640425"/>
            <a:ext cx="5224100" cy="13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1015" name="Google Shape;1015;p127"/>
          <p:cNvSpPr txBox="1"/>
          <p:nvPr>
            <p:ph idx="1" type="body"/>
          </p:nvPr>
        </p:nvSpPr>
        <p:spPr>
          <a:xfrm>
            <a:off x="471900" y="1954800"/>
            <a:ext cx="82221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is a Python library used for working with data sets.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Pandas = “Panel Data” + “Python Data Analysis”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 correlations between two or more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 average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Min/Max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Delete rows of bad or empty data. I.e. ‘data cleaning’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pic>
        <p:nvPicPr>
          <p:cNvPr id="1021" name="Google Shape;102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500" y="2571738"/>
            <a:ext cx="513397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28"/>
          <p:cNvSpPr txBox="1"/>
          <p:nvPr/>
        </p:nvSpPr>
        <p:spPr>
          <a:xfrm>
            <a:off x="819413" y="2830950"/>
            <a:ext cx="23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Each series is like a column in a table -&gt;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pic>
        <p:nvPicPr>
          <p:cNvPr id="1028" name="Google Shape;102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37" y="1807050"/>
            <a:ext cx="4146774" cy="30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037" y="2240725"/>
            <a:ext cx="4267189" cy="2197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DataFrames</a:t>
            </a:r>
            <a:endParaRPr/>
          </a:p>
        </p:txBody>
      </p:sp>
      <p:sp>
        <p:nvSpPr>
          <p:cNvPr id="1035" name="Google Shape;1035;p130"/>
          <p:cNvSpPr txBox="1"/>
          <p:nvPr>
            <p:ph idx="1" type="body"/>
          </p:nvPr>
        </p:nvSpPr>
        <p:spPr>
          <a:xfrm>
            <a:off x="1473138" y="1918950"/>
            <a:ext cx="61977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a series is a column, then a DataFrame is the whole table:</a:t>
            </a:r>
            <a:endParaRPr/>
          </a:p>
        </p:txBody>
      </p:sp>
      <p:pic>
        <p:nvPicPr>
          <p:cNvPr id="1036" name="Google Shape;103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225" y="2767050"/>
            <a:ext cx="61055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Rows</a:t>
            </a:r>
            <a:endParaRPr/>
          </a:p>
        </p:txBody>
      </p:sp>
      <p:sp>
        <p:nvSpPr>
          <p:cNvPr id="1042" name="Google Shape;1042;p131"/>
          <p:cNvSpPr txBox="1"/>
          <p:nvPr>
            <p:ph idx="1" type="body"/>
          </p:nvPr>
        </p:nvSpPr>
        <p:spPr>
          <a:xfrm>
            <a:off x="5024425" y="1879438"/>
            <a:ext cx="33477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that a Pandas series or a DataFrame may be returned:</a:t>
            </a:r>
            <a:endParaRPr/>
          </a:p>
        </p:txBody>
      </p:sp>
      <p:pic>
        <p:nvPicPr>
          <p:cNvPr id="1043" name="Google Shape;104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00" y="1992200"/>
            <a:ext cx="321945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013" y="2635550"/>
            <a:ext cx="1894075" cy="22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variables &amp; Case Conventions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Must start with a letter or underscore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 alphanumeric symbols and underscores are valid: (A-z, 0-9, and _ 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Camel Case (rarely used convention in Python):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myVariable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Pascal Case (used for Python class names):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MyVariable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Snake Case (most common in Python; used for almost everything not a class):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r>
              <a:rPr lang="en" sz="1600"/>
              <a:t>m</a:t>
            </a:r>
            <a:r>
              <a:rPr lang="en" sz="1600"/>
              <a:t>y_variable_name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Kebab Case (never or rarely used in </a:t>
            </a:r>
            <a:r>
              <a:rPr lang="en" sz="1600"/>
              <a:t>python)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My-variable-name = ‘John’</a:t>
            </a:r>
            <a:endParaRPr sz="16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Indexes</a:t>
            </a:r>
            <a:endParaRPr/>
          </a:p>
        </p:txBody>
      </p:sp>
      <p:pic>
        <p:nvPicPr>
          <p:cNvPr id="1050" name="Google Shape;105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00" y="2194600"/>
            <a:ext cx="5243150" cy="250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575" y="2533625"/>
            <a:ext cx="26384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Data from Files (CSV)</a:t>
            </a:r>
            <a:endParaRPr/>
          </a:p>
        </p:txBody>
      </p:sp>
      <p:pic>
        <p:nvPicPr>
          <p:cNvPr id="1057" name="Google Shape;105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25" y="2119300"/>
            <a:ext cx="2916425" cy="13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33"/>
          <p:cNvSpPr txBox="1"/>
          <p:nvPr/>
        </p:nvSpPr>
        <p:spPr>
          <a:xfrm>
            <a:off x="4098300" y="2304050"/>
            <a:ext cx="459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we have a large dataset, Pandas will only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eturn the first 5 and last 5 records. Use to_string() to print the entire DataFrame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9" name="Google Shape;1059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425" y="4061825"/>
            <a:ext cx="27908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33"/>
          <p:cNvSpPr txBox="1"/>
          <p:nvPr/>
        </p:nvSpPr>
        <p:spPr>
          <a:xfrm>
            <a:off x="3704875" y="3849900"/>
            <a:ext cx="561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&lt;- Pandas has built-in settings that alter its behavior. This will set the max rows a DataFrame must have, before it will cut off records in print statements.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Data from JSON</a:t>
            </a:r>
            <a:endParaRPr/>
          </a:p>
        </p:txBody>
      </p:sp>
      <p:pic>
        <p:nvPicPr>
          <p:cNvPr id="1066" name="Google Shape;106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475" y="2571750"/>
            <a:ext cx="2860550" cy="12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34"/>
          <p:cNvSpPr txBox="1"/>
          <p:nvPr/>
        </p:nvSpPr>
        <p:spPr>
          <a:xfrm>
            <a:off x="4572000" y="2456875"/>
            <a:ext cx="33456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JSON works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similarly to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CSV files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Sidenote: dictionaries can be loaded into Pandas directly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Heads or Tails?</a:t>
            </a:r>
            <a:endParaRPr/>
          </a:p>
        </p:txBody>
      </p:sp>
      <p:pic>
        <p:nvPicPr>
          <p:cNvPr id="1073" name="Google Shape;107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025" y="2409063"/>
            <a:ext cx="3337650" cy="16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425" y="2990938"/>
            <a:ext cx="3096225" cy="5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&amp; Describe</a:t>
            </a:r>
            <a:endParaRPr/>
          </a:p>
        </p:txBody>
      </p:sp>
      <p:pic>
        <p:nvPicPr>
          <p:cNvPr id="1080" name="Google Shape;108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625" y="1746300"/>
            <a:ext cx="1333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63" y="2074025"/>
            <a:ext cx="3006217" cy="24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36"/>
          <p:cNvSpPr txBox="1"/>
          <p:nvPr/>
        </p:nvSpPr>
        <p:spPr>
          <a:xfrm>
            <a:off x="982050" y="4517450"/>
            <a:ext cx="379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calories column has null rows!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3" name="Google Shape;1083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974" y="2013000"/>
            <a:ext cx="3175675" cy="27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Empty Cells</a:t>
            </a:r>
            <a:endParaRPr/>
          </a:p>
        </p:txBody>
      </p:sp>
      <p:pic>
        <p:nvPicPr>
          <p:cNvPr id="1089" name="Google Shape;108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2504150"/>
            <a:ext cx="22479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88" y="3730500"/>
            <a:ext cx="227647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37"/>
          <p:cNvSpPr txBox="1"/>
          <p:nvPr/>
        </p:nvSpPr>
        <p:spPr>
          <a:xfrm>
            <a:off x="549725" y="1968725"/>
            <a:ext cx="29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Get a copy with no nulls: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137"/>
          <p:cNvSpPr txBox="1"/>
          <p:nvPr/>
        </p:nvSpPr>
        <p:spPr>
          <a:xfrm>
            <a:off x="676275" y="3219850"/>
            <a:ext cx="34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Alter original: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3" name="Google Shape;1093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050" y="2475575"/>
            <a:ext cx="24574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37"/>
          <p:cNvSpPr txBox="1"/>
          <p:nvPr/>
        </p:nvSpPr>
        <p:spPr>
          <a:xfrm>
            <a:off x="4764550" y="2016350"/>
            <a:ext cx="44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Replace nulls with a value: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137"/>
          <p:cNvSpPr txBox="1"/>
          <p:nvPr/>
        </p:nvSpPr>
        <p:spPr>
          <a:xfrm>
            <a:off x="4764550" y="3324625"/>
            <a:ext cx="44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Replace only for a certain column: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538" y="3786325"/>
            <a:ext cx="3110560" cy="10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37"/>
          <p:cNvSpPr txBox="1"/>
          <p:nvPr/>
        </p:nvSpPr>
        <p:spPr>
          <a:xfrm>
            <a:off x="4702975" y="4838700"/>
            <a:ext cx="344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Note: mean() or median() would also work here.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137"/>
          <p:cNvSpPr txBox="1"/>
          <p:nvPr/>
        </p:nvSpPr>
        <p:spPr>
          <a:xfrm>
            <a:off x="1241250" y="1744025"/>
            <a:ext cx="666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These methods only work if the field is NaN, None, or pd.na! I.e. empty strings skipped</a:t>
            </a:r>
            <a:endParaRPr b="1"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Wrong Format</a:t>
            </a:r>
            <a:endParaRPr/>
          </a:p>
        </p:txBody>
      </p:sp>
      <p:pic>
        <p:nvPicPr>
          <p:cNvPr id="1104" name="Google Shape;110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50" y="2131225"/>
            <a:ext cx="43815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450" y="2383650"/>
            <a:ext cx="31623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675" y="3952900"/>
            <a:ext cx="409575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38"/>
          <p:cNvSpPr txBox="1"/>
          <p:nvPr/>
        </p:nvSpPr>
        <p:spPr>
          <a:xfrm>
            <a:off x="431050" y="3863825"/>
            <a:ext cx="40329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01282026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01/28/2026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01-28-26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Wrong Data</a:t>
            </a:r>
            <a:endParaRPr/>
          </a:p>
        </p:txBody>
      </p:sp>
      <p:pic>
        <p:nvPicPr>
          <p:cNvPr id="1113" name="Google Shape;111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719675"/>
            <a:ext cx="21336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125" y="2793250"/>
            <a:ext cx="26765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39"/>
          <p:cNvSpPr txBox="1"/>
          <p:nvPr/>
        </p:nvSpPr>
        <p:spPr>
          <a:xfrm>
            <a:off x="819150" y="2147588"/>
            <a:ext cx="24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Set a specific item: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139"/>
          <p:cNvSpPr txBox="1"/>
          <p:nvPr/>
        </p:nvSpPr>
        <p:spPr>
          <a:xfrm>
            <a:off x="4572000" y="2054350"/>
            <a:ext cx="371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Loop through the DataFrame and conditionally change value: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7" name="Google Shape;1117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200" y="4283925"/>
            <a:ext cx="269557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39"/>
          <p:cNvSpPr txBox="1"/>
          <p:nvPr/>
        </p:nvSpPr>
        <p:spPr>
          <a:xfrm>
            <a:off x="2168975" y="3659425"/>
            <a:ext cx="433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Loop through and drop rows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don’t meet the conditions: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Duplicates</a:t>
            </a:r>
            <a:endParaRPr/>
          </a:p>
        </p:txBody>
      </p:sp>
      <p:pic>
        <p:nvPicPr>
          <p:cNvPr id="1124" name="Google Shape;112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050" y="2397000"/>
            <a:ext cx="22955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900" y="3516200"/>
            <a:ext cx="10477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6325" y="3063775"/>
            <a:ext cx="278130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40"/>
          <p:cNvSpPr txBox="1"/>
          <p:nvPr/>
        </p:nvSpPr>
        <p:spPr>
          <a:xfrm>
            <a:off x="144925" y="1837750"/>
            <a:ext cx="68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Get booleans for any item that is a duplicate: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140"/>
          <p:cNvSpPr txBox="1"/>
          <p:nvPr/>
        </p:nvSpPr>
        <p:spPr>
          <a:xfrm>
            <a:off x="4895525" y="2718800"/>
            <a:ext cx="42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Drop any duplicates: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Correlations</a:t>
            </a:r>
            <a:endParaRPr/>
          </a:p>
        </p:txBody>
      </p:sp>
      <p:pic>
        <p:nvPicPr>
          <p:cNvPr id="1134" name="Google Shape;113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375" y="2825975"/>
            <a:ext cx="4208650" cy="20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25" y="1834500"/>
            <a:ext cx="4416874" cy="14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41"/>
          <p:cNvSpPr txBox="1"/>
          <p:nvPr/>
        </p:nvSpPr>
        <p:spPr>
          <a:xfrm>
            <a:off x="4800275" y="1754400"/>
            <a:ext cx="41439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 = perfect correlation (1-1 movement)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-1 = perfect negative 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correlation (inverse movement)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 = No correlation at all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141"/>
          <p:cNvSpPr txBox="1"/>
          <p:nvPr/>
        </p:nvSpPr>
        <p:spPr>
          <a:xfrm>
            <a:off x="168725" y="3433175"/>
            <a:ext cx="44169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corr() can only work with numeric types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Can also do this: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8" name="Google Shape;1138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225" y="4558950"/>
            <a:ext cx="2768142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Continued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5757325" y="1919075"/>
            <a:ext cx="2936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assign multiple </a:t>
            </a:r>
            <a:r>
              <a:rPr lang="en"/>
              <a:t>variables</a:t>
            </a:r>
            <a:r>
              <a:rPr lang="en"/>
              <a:t>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also assign them the same value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25" y="2093675"/>
            <a:ext cx="4642225" cy="3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150" y="2811525"/>
            <a:ext cx="3971550" cy="5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Filter/Sort Records</a:t>
            </a:r>
            <a:endParaRPr/>
          </a:p>
        </p:txBody>
      </p:sp>
      <p:pic>
        <p:nvPicPr>
          <p:cNvPr id="1144" name="Google Shape;114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37" y="1981975"/>
            <a:ext cx="8467024" cy="6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50" y="2882025"/>
            <a:ext cx="7695500" cy="16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151" name="Google Shape;1151;p143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Clean data with Pandas</a:t>
            </a:r>
            <a:endParaRPr sz="1400"/>
          </a:p>
        </p:txBody>
      </p:sp>
      <p:sp>
        <p:nvSpPr>
          <p:cNvPr id="1152" name="Google Shape;1152;p143"/>
          <p:cNvSpPr txBox="1"/>
          <p:nvPr>
            <p:ph idx="1" type="body"/>
          </p:nvPr>
        </p:nvSpPr>
        <p:spPr>
          <a:xfrm>
            <a:off x="3681075" y="1919075"/>
            <a:ext cx="532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              ?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Use the provided JSON dataset and complete the following: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Some string values may be, “” instead of null. Set these fields to NaN with numpy before you continue cleaning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Clamp publication year to the years of 1800-2026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Ensure average_rating, page_count, etc can’t have impossible values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Normalize dates in ‘last_checkout’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Ensure genres, languages, formats, and publishers have proper capitalization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Find and remove duplicate books with the same title/author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Drop rows with empty fields</a:t>
            </a:r>
            <a:endParaRPr sz="13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</a:t>
            </a:r>
            <a:endParaRPr/>
          </a:p>
        </p:txBody>
      </p:sp>
      <p:pic>
        <p:nvPicPr>
          <p:cNvPr id="1158" name="Google Shape;115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26" y="1905775"/>
            <a:ext cx="3439101" cy="27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400" y="2000138"/>
            <a:ext cx="4209700" cy="25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agg()</a:t>
            </a:r>
            <a:endParaRPr/>
          </a:p>
        </p:txBody>
      </p:sp>
      <p:pic>
        <p:nvPicPr>
          <p:cNvPr id="1165" name="Google Shape;116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13" y="1769900"/>
            <a:ext cx="4467968" cy="3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45"/>
          <p:cNvSpPr txBox="1"/>
          <p:nvPr/>
        </p:nvSpPr>
        <p:spPr>
          <a:xfrm>
            <a:off x="5790825" y="2373400"/>
            <a:ext cx="3362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Remember: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roupby() -&gt; labels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gg()      -&gt; series/columns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</a:t>
            </a:r>
            <a:endParaRPr/>
          </a:p>
        </p:txBody>
      </p:sp>
      <p:sp>
        <p:nvSpPr>
          <p:cNvPr id="1172" name="Google Shape;1172;p146"/>
          <p:cNvSpPr txBox="1"/>
          <p:nvPr>
            <p:ph idx="1" type="body"/>
          </p:nvPr>
        </p:nvSpPr>
        <p:spPr>
          <a:xfrm>
            <a:off x="805075" y="2456800"/>
            <a:ext cx="4243500" cy="17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Matplotlib is a low level graph plotting library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Visualization utility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 source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Written in </a:t>
            </a:r>
            <a:r>
              <a:rPr lang="en"/>
              <a:t>python</a:t>
            </a:r>
            <a:r>
              <a:rPr lang="en"/>
              <a:t>, c, Objective-C, and JavaScript</a:t>
            </a:r>
            <a:endParaRPr/>
          </a:p>
        </p:txBody>
      </p:sp>
      <p:pic>
        <p:nvPicPr>
          <p:cNvPr id="1173" name="Google Shape;117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925" y="1737475"/>
            <a:ext cx="2086100" cy="14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525" y="3262475"/>
            <a:ext cx="2244799" cy="16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vs marker=’o’</a:t>
            </a:r>
            <a:endParaRPr/>
          </a:p>
        </p:txBody>
      </p:sp>
      <p:pic>
        <p:nvPicPr>
          <p:cNvPr id="1180" name="Google Shape;118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75" y="2439038"/>
            <a:ext cx="2152125" cy="1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473" y="1838310"/>
            <a:ext cx="1946940" cy="1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1871" y="3407095"/>
            <a:ext cx="2152125" cy="16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4109" y="2439059"/>
            <a:ext cx="2947175" cy="15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47"/>
          <p:cNvSpPr txBox="1"/>
          <p:nvPr/>
        </p:nvSpPr>
        <p:spPr>
          <a:xfrm>
            <a:off x="3514088" y="4607350"/>
            <a:ext cx="1987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Marker Reference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Multiple Points</a:t>
            </a:r>
            <a:endParaRPr/>
          </a:p>
        </p:txBody>
      </p:sp>
      <p:pic>
        <p:nvPicPr>
          <p:cNvPr id="1190" name="Google Shape;119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25" y="2056875"/>
            <a:ext cx="3902500" cy="26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750" y="1755226"/>
            <a:ext cx="2161824" cy="16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245" y="3376575"/>
            <a:ext cx="2132843" cy="160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48"/>
          <p:cNvSpPr txBox="1"/>
          <p:nvPr/>
        </p:nvSpPr>
        <p:spPr>
          <a:xfrm>
            <a:off x="4442900" y="2145450"/>
            <a:ext cx="19614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Both x, y: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Only y: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(x will increment automatically to meet y)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mt, colors, lines</a:t>
            </a:r>
            <a:endParaRPr/>
          </a:p>
        </p:txBody>
      </p:sp>
      <p:sp>
        <p:nvSpPr>
          <p:cNvPr id="1199" name="Google Shape;1199;p149"/>
          <p:cNvSpPr txBox="1"/>
          <p:nvPr/>
        </p:nvSpPr>
        <p:spPr>
          <a:xfrm>
            <a:off x="1056450" y="1835650"/>
            <a:ext cx="3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mt = marker | line | color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0" name="Google Shape;120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75" y="2350375"/>
            <a:ext cx="48006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250" y="2027576"/>
            <a:ext cx="3439975" cy="2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49"/>
          <p:cNvSpPr txBox="1"/>
          <p:nvPr/>
        </p:nvSpPr>
        <p:spPr>
          <a:xfrm>
            <a:off x="752525" y="3858000"/>
            <a:ext cx="41790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 = marker size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ec = marker edge color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gc = marker face color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Line &amp; Color Reference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Arguments</a:t>
            </a:r>
            <a:endParaRPr/>
          </a:p>
        </p:txBody>
      </p:sp>
      <p:sp>
        <p:nvSpPr>
          <p:cNvPr id="1208" name="Google Shape;1208;p150"/>
          <p:cNvSpPr txBox="1"/>
          <p:nvPr>
            <p:ph idx="1" type="body"/>
          </p:nvPr>
        </p:nvSpPr>
        <p:spPr>
          <a:xfrm>
            <a:off x="4572000" y="2098925"/>
            <a:ext cx="3955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We’ve seen the shorthand, but many of the </a:t>
            </a:r>
            <a:r>
              <a:rPr lang="en"/>
              <a:t>options have explicit arguments, such as linestyle/ls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color/c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linewidth/lw</a:t>
            </a:r>
            <a:endParaRPr/>
          </a:p>
        </p:txBody>
      </p:sp>
      <p:pic>
        <p:nvPicPr>
          <p:cNvPr id="1209" name="Google Shape;120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50" y="2098921"/>
            <a:ext cx="3037450" cy="15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38" y="3688575"/>
            <a:ext cx="32480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750" y="4060500"/>
            <a:ext cx="3288850" cy="2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Lines</a:t>
            </a:r>
            <a:endParaRPr/>
          </a:p>
        </p:txBody>
      </p:sp>
      <p:pic>
        <p:nvPicPr>
          <p:cNvPr id="1217" name="Google Shape;1217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500" y="1970100"/>
            <a:ext cx="1771600" cy="15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500" y="1855576"/>
            <a:ext cx="3633299" cy="2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0599" y="3715349"/>
            <a:ext cx="1438750" cy="12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Ask a user for their info and print it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Tip: Use the title() method to format names:</a:t>
            </a:r>
            <a:endParaRPr sz="1400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for their full name, birthday, &amp; email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Store the data in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Print the information back to the console, on a new line for each item</a:t>
            </a:r>
            <a:endParaRPr sz="1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00" y="3676850"/>
            <a:ext cx="2400436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Styling your Plot</a:t>
            </a:r>
            <a:endParaRPr/>
          </a:p>
        </p:txBody>
      </p:sp>
      <p:pic>
        <p:nvPicPr>
          <p:cNvPr id="1225" name="Google Shape;122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00" y="2025713"/>
            <a:ext cx="4632675" cy="270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525" y="1930812"/>
            <a:ext cx="3580700" cy="28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Subplots</a:t>
            </a:r>
            <a:endParaRPr/>
          </a:p>
        </p:txBody>
      </p:sp>
      <p:sp>
        <p:nvSpPr>
          <p:cNvPr id="1232" name="Google Shape;1232;p153"/>
          <p:cNvSpPr txBox="1"/>
          <p:nvPr>
            <p:ph idx="1" type="body"/>
          </p:nvPr>
        </p:nvSpPr>
        <p:spPr>
          <a:xfrm>
            <a:off x="2497900" y="2514225"/>
            <a:ext cx="3201900" cy="17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subplot(rows, columns, plot #)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can add as many as we wish, just specify those three things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Aside from hspace, there is also, left, right, top, bottom, and wspace</a:t>
            </a:r>
            <a:endParaRPr sz="1400"/>
          </a:p>
        </p:txBody>
      </p:sp>
      <p:pic>
        <p:nvPicPr>
          <p:cNvPr id="1233" name="Google Shape;123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25" y="1769875"/>
            <a:ext cx="2038113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150" y="1913138"/>
            <a:ext cx="2990275" cy="252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Plots</a:t>
            </a:r>
            <a:endParaRPr/>
          </a:p>
        </p:txBody>
      </p:sp>
      <p:pic>
        <p:nvPicPr>
          <p:cNvPr id="1240" name="Google Shape;124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75" y="2188250"/>
            <a:ext cx="4611651" cy="23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151" y="1866000"/>
            <a:ext cx="3790675" cy="298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54"/>
          <p:cNvSpPr txBox="1"/>
          <p:nvPr/>
        </p:nvSpPr>
        <p:spPr>
          <a:xfrm>
            <a:off x="635625" y="4594450"/>
            <a:ext cx="35361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Colormap Reference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Graphs</a:t>
            </a:r>
            <a:endParaRPr/>
          </a:p>
        </p:txBody>
      </p:sp>
      <p:pic>
        <p:nvPicPr>
          <p:cNvPr id="1248" name="Google Shape;1248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88" y="1949800"/>
            <a:ext cx="2815350" cy="1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600" y="1804575"/>
            <a:ext cx="2324724" cy="17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775" y="4276376"/>
            <a:ext cx="30956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3725" y="3846300"/>
            <a:ext cx="1410300" cy="10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Histograms</a:t>
            </a:r>
            <a:endParaRPr/>
          </a:p>
        </p:txBody>
      </p:sp>
      <p:pic>
        <p:nvPicPr>
          <p:cNvPr id="1257" name="Google Shape;1257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25" y="2313450"/>
            <a:ext cx="37052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025" y="1793275"/>
            <a:ext cx="4098999" cy="307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Charts</a:t>
            </a:r>
            <a:endParaRPr/>
          </a:p>
        </p:txBody>
      </p:sp>
      <p:pic>
        <p:nvPicPr>
          <p:cNvPr id="1264" name="Google Shape;126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100" y="1885000"/>
            <a:ext cx="4003749" cy="21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729" y="2096125"/>
            <a:ext cx="2507144" cy="26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57"/>
          <p:cNvSpPr txBox="1"/>
          <p:nvPr/>
        </p:nvSpPr>
        <p:spPr>
          <a:xfrm>
            <a:off x="507050" y="4173625"/>
            <a:ext cx="5231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-"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first wedge starts at 0 degrees and then wedges are laid counterclockwise.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-"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Wedge size = x/sum(x)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7" name="Google Shape;1267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285" y="4091775"/>
            <a:ext cx="916941" cy="8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&amp; Variable Scope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87750" y="1856375"/>
            <a:ext cx="89685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 are defined with the ‘def’ keyword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Variables outside of functions have Global 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Variables inside functions have Local scope, unless the global keyword is used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50" y="3121900"/>
            <a:ext cx="6538751" cy="18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151" y="3121888"/>
            <a:ext cx="14668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Scope &amp; Enclosing (nonlocal) Scope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238100" y="2013025"/>
            <a:ext cx="4266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Scope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OOB methods/keywords provided by Python: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len()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print()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str()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4572000" y="2013025"/>
            <a:ext cx="25197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Enclosing Scope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Inner functions have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Can’t override unless we use nonlocal keyword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650" y="2229475"/>
            <a:ext cx="1588575" cy="25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r>
              <a:rPr lang="en"/>
              <a:t> take in and return data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75" y="2032199"/>
            <a:ext cx="5705375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Placeholder Functions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471900" y="1919075"/>
            <a:ext cx="3128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 can’t be empty, but we can create placeholder functions using the ‘pass’ keyword!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09725"/>
            <a:ext cx="2758175" cy="8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Refactor previous challenge</a:t>
            </a:r>
            <a:endParaRPr sz="1400"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In a function: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for their full name, birthday, &amp; email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Store the data in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Print the information back to the console, on a new line for each item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40400" y="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Software</a:t>
            </a:r>
            <a:endParaRPr/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PyCharm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VSCode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4" y="1638825"/>
            <a:ext cx="2198050" cy="1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775" y="2123375"/>
            <a:ext cx="3042500" cy="6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260" y="3090773"/>
            <a:ext cx="2983575" cy="15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naming conventions…</a:t>
            </a:r>
            <a:endParaRPr/>
          </a:p>
        </p:txBody>
      </p:sp>
      <p:graphicFrame>
        <p:nvGraphicFramePr>
          <p:cNvPr id="214" name="Google Shape;214;p32"/>
          <p:cNvGraphicFramePr/>
          <p:nvPr/>
        </p:nvGraphicFramePr>
        <p:xfrm>
          <a:off x="819150" y="18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{558B15AC-BD95-4895-B493-D14361B015D0}</a:tableStyleId>
              </a:tblPr>
              <a:tblGrid>
                <a:gridCol w="2244475"/>
                <a:gridCol w="2799550"/>
                <a:gridCol w="2461675"/>
              </a:tblGrid>
              <a:tr h="282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Item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Convention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Example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Variable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user_name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Function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get_user()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Constant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UPPER_SNAKE_CASE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MAX_SIZE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Class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PascalCase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UserService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Method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save()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Attribute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created_at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Protected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_cache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</a:t>
                      </a:r>
                      <a:r>
                        <a:rPr lang="en" sz="1300"/>
                        <a:t>rivate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__state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Module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snake_case.py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email_utils.py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Package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snake_case/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data_access/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idx="2" type="body"/>
          </p:nvPr>
        </p:nvSpPr>
        <p:spPr>
          <a:xfrm>
            <a:off x="4939500" y="3822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Types</a:t>
            </a:r>
            <a:endParaRPr sz="3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</a:t>
            </a:r>
            <a:r>
              <a:rPr lang="en" sz="1600"/>
              <a:t>tr = string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</a:t>
            </a:r>
            <a:r>
              <a:rPr lang="en" sz="1600"/>
              <a:t>nt = integer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f</a:t>
            </a:r>
            <a:r>
              <a:rPr lang="en" sz="1600"/>
              <a:t>loat = decimals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</a:t>
            </a:r>
            <a:r>
              <a:rPr lang="en" sz="1600"/>
              <a:t>ool = boolean true/false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None = NoneType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(These are examples of </a:t>
            </a:r>
            <a:r>
              <a:rPr lang="en" sz="1600">
                <a:solidFill>
                  <a:schemeClr val="accent6"/>
                </a:solidFill>
              </a:rPr>
              <a:t>Primitive </a:t>
            </a:r>
            <a:r>
              <a:rPr lang="en" sz="1600"/>
              <a:t>data types, there are many more)</a:t>
            </a:r>
            <a:endParaRPr sz="160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026" y="4241475"/>
            <a:ext cx="12096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675" y="308138"/>
            <a:ext cx="1957396" cy="45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183425" y="5004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Each Type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800" y="194425"/>
            <a:ext cx="5059074" cy="47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13" y="3351400"/>
            <a:ext cx="2270925" cy="12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332825" y="2169975"/>
            <a:ext cx="30789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You can also use constructor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define the type explicitly: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Hinting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636525" y="2465238"/>
            <a:ext cx="42648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 hinting does NOT enforce the type at runtime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It’s for: linters (mypy, pyright), IDEs, readability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63" y="1842313"/>
            <a:ext cx="17335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425" y="2940850"/>
            <a:ext cx="24098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1875" y="3572650"/>
            <a:ext cx="1990950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1050" y="4167150"/>
            <a:ext cx="17526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Conversion - Casting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471900" y="2445900"/>
            <a:ext cx="35544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convert a float to an int, data loss can occur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cannot convert complex numbers into another datatype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275" y="1905000"/>
            <a:ext cx="42005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538" y="3829900"/>
            <a:ext cx="3762000" cy="6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500" y="2170975"/>
            <a:ext cx="2214075" cy="8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800" y="1845875"/>
            <a:ext cx="2481350" cy="17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305" y="3940275"/>
            <a:ext cx="4299119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471900" y="1919075"/>
            <a:ext cx="3384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‘_’ will always match, so place it at the end!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match multiple conditions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</a:t>
            </a:r>
            <a:r>
              <a:rPr lang="en"/>
              <a:t>optionally include an if condition as an extra condition check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75" y="1883562"/>
            <a:ext cx="2688375" cy="137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49" y="3283025"/>
            <a:ext cx="2688375" cy="1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Loops</a:t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290050"/>
            <a:ext cx="16192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825" y="2356725"/>
            <a:ext cx="16287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450" y="2413887"/>
            <a:ext cx="3696100" cy="16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2283875" y="1788900"/>
            <a:ext cx="47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 is the output of the following: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Loops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471900" y="1919075"/>
            <a:ext cx="3822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use for loops to iterate over lists, tuples, dictionaries, sets, or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loops may be nested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Break/Continue is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use range() to iterate a certain number of times, or by a sequence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25" y="1896184"/>
            <a:ext cx="3103800" cy="13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425" y="3466400"/>
            <a:ext cx="1428800" cy="4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763" y="4109375"/>
            <a:ext cx="1902137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Behavior &amp; If Statements</a:t>
            </a: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13" y="2071700"/>
            <a:ext cx="3400000" cy="18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063" y="4194325"/>
            <a:ext cx="16668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4572000" y="2414600"/>
            <a:ext cx="4429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Logical evaluations will return a boolean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statements use evaluations to route logic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bool() constructor will make an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of whatever is passed to it (The example returns ‘true’ for both)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60950" y="4502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VSCode Settings/Plugins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59000" y="168862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+ Pylance - language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Jupyter -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Black Formatter - follow consistent standard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Isort - organize imports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flake8/pylint/ruff - linting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test explorer - unit test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Live Share - collaborative editing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000" y="1801500"/>
            <a:ext cx="33432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000" y="3829450"/>
            <a:ext cx="33432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Falsy Values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print(bool(False))   # bool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print(bool(None))    # NoneType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print(bool(0))       # int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print(bool(""))      # str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print(bool(()))      # tuple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print(bool([]))      # list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print(bool({}))      # dict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50" y="1773125"/>
            <a:ext cx="58293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/>
        </p:nvSpPr>
        <p:spPr>
          <a:xfrm>
            <a:off x="6657975" y="3018163"/>
            <a:ext cx="220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 = returns float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// = returns integer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Operators</a:t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5" y="1897350"/>
            <a:ext cx="4186100" cy="28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425" y="2302161"/>
            <a:ext cx="4639626" cy="17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 flipH="1">
            <a:off x="4572000" y="4034575"/>
            <a:ext cx="43575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“:=” = python 3 walrus operator. It can accept an evaluation!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</a:t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87425"/>
            <a:ext cx="58102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875" y="2019300"/>
            <a:ext cx="19621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 txBox="1"/>
          <p:nvPr/>
        </p:nvSpPr>
        <p:spPr>
          <a:xfrm>
            <a:off x="6572250" y="3557600"/>
            <a:ext cx="24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may chain them!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Operators</a:t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13" y="2173175"/>
            <a:ext cx="66579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Operators</a:t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0" y="1873125"/>
            <a:ext cx="58578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675" y="3782875"/>
            <a:ext cx="1098892" cy="9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813" y="3965500"/>
            <a:ext cx="5619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Operators</a:t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38" y="1723113"/>
            <a:ext cx="59150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950" y="3607900"/>
            <a:ext cx="30670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475" y="4396075"/>
            <a:ext cx="3048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701938"/>
            <a:ext cx="18478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Precedence</a:t>
            </a:r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1357525" y="3004588"/>
            <a:ext cx="3457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Remember PEMDAS?</a:t>
            </a:r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175" y="1830875"/>
            <a:ext cx="2882225" cy="31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PyCharm challenges</a:t>
            </a:r>
            <a:endParaRPr sz="1400"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~45-60 min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Complete the following in the 100 Days of Code PyCharm course: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1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2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3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Quoteception, escape characters, &amp; Multi-Line Strings</a:t>
            </a:r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450" y="2988413"/>
            <a:ext cx="29241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800" y="2983638"/>
            <a:ext cx="2962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325" y="1824650"/>
            <a:ext cx="24193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2675" y="2414588"/>
            <a:ext cx="44386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Python?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Interpreted language - code is executed line by line, no compilation step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High-level language - abstracts away low-level memory management, hardware details, garbage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Dynamically </a:t>
            </a:r>
            <a:r>
              <a:rPr lang="en"/>
              <a:t>typed - variables do not require type declarations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Cross-platform - runs on windows, macOS, 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Object-oriented - supports classes, objects, inheritance, etc.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contents of a string</a:t>
            </a:r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775" y="2084650"/>
            <a:ext cx="3362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650" y="3186763"/>
            <a:ext cx="3314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600" y="2608538"/>
            <a:ext cx="75680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8600" y="3765009"/>
            <a:ext cx="756800" cy="3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Strings</a:t>
            </a:r>
            <a:endParaRPr/>
          </a:p>
        </p:txBody>
      </p:sp>
      <p:sp>
        <p:nvSpPr>
          <p:cNvPr id="379" name="Google Shape;379;p53"/>
          <p:cNvSpPr txBox="1"/>
          <p:nvPr>
            <p:ph idx="1" type="body"/>
          </p:nvPr>
        </p:nvSpPr>
        <p:spPr>
          <a:xfrm>
            <a:off x="551825" y="3086650"/>
            <a:ext cx="17607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‘llo’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 inclusive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5 exclusive</a:t>
            </a:r>
            <a:endParaRPr/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00" y="2423950"/>
            <a:ext cx="15811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425" y="2428713"/>
            <a:ext cx="16192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00" y="3526100"/>
            <a:ext cx="166687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3"/>
          <p:cNvSpPr txBox="1"/>
          <p:nvPr>
            <p:ph idx="1" type="body"/>
          </p:nvPr>
        </p:nvSpPr>
        <p:spPr>
          <a:xfrm>
            <a:off x="5207250" y="2428725"/>
            <a:ext cx="36105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from the start: ‘Hello’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Or from the end: ‘llo, World!’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String Methods</a:t>
            </a:r>
            <a:endParaRPr/>
          </a:p>
        </p:txBody>
      </p:sp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4435550" y="1981775"/>
            <a:ext cx="4319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Force upper/lower case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whitespace at the </a:t>
            </a:r>
            <a:r>
              <a:rPr lang="en"/>
              <a:t>beginning</a:t>
            </a:r>
            <a:r>
              <a:rPr lang="en"/>
              <a:t>/end of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every piece of matching text content with another string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Return a list of split strings</a:t>
            </a:r>
            <a:endParaRPr/>
          </a:p>
        </p:txBody>
      </p:sp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213" y="2042125"/>
            <a:ext cx="1638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800" y="2571750"/>
            <a:ext cx="15811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00" y="3035025"/>
            <a:ext cx="34099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050" y="3539075"/>
            <a:ext cx="1926627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450" y="4029375"/>
            <a:ext cx="3529813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F-Strings</a:t>
            </a:r>
            <a:endParaRPr/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471900" y="1919075"/>
            <a:ext cx="3529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Formatted</a:t>
            </a:r>
            <a:r>
              <a:rPr lang="en"/>
              <a:t> String literals were introduced in Python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Dynamically assign values in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 </a:t>
            </a:r>
            <a:r>
              <a:rPr lang="en"/>
              <a:t>evaluations</a:t>
            </a:r>
            <a:r>
              <a:rPr lang="en"/>
              <a:t> &amp; format data</a:t>
            </a:r>
            <a:endParaRPr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8575"/>
            <a:ext cx="2933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575" y="2698050"/>
            <a:ext cx="2876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738" y="3408450"/>
            <a:ext cx="33242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6750" y="4219700"/>
            <a:ext cx="312420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R-Strings</a:t>
            </a:r>
            <a:endParaRPr/>
          </a:p>
        </p:txBody>
      </p:sp>
      <p:sp>
        <p:nvSpPr>
          <p:cNvPr id="410" name="Google Shape;410;p56"/>
          <p:cNvSpPr txBox="1"/>
          <p:nvPr>
            <p:ph idx="1" type="body"/>
          </p:nvPr>
        </p:nvSpPr>
        <p:spPr>
          <a:xfrm>
            <a:off x="1953750" y="2087850"/>
            <a:ext cx="52584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Raw strings will force the string to behave literally:</a:t>
            </a:r>
            <a:endParaRPr/>
          </a:p>
        </p:txBody>
      </p:sp>
      <p:pic>
        <p:nvPicPr>
          <p:cNvPr id="411" name="Google Shape;4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25" y="2878850"/>
            <a:ext cx="40957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Method Reference</a:t>
            </a:r>
            <a:endParaRPr/>
          </a:p>
        </p:txBody>
      </p:sp>
      <p:sp>
        <p:nvSpPr>
          <p:cNvPr id="417" name="Google Shape;417;p57"/>
          <p:cNvSpPr txBox="1"/>
          <p:nvPr/>
        </p:nvSpPr>
        <p:spPr>
          <a:xfrm>
            <a:off x="3082950" y="4587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https://www.w3schools.com/python/python_strings_methods.asp</a:t>
            </a:r>
            <a:endParaRPr/>
          </a:p>
        </p:txBody>
      </p:sp>
      <p:pic>
        <p:nvPicPr>
          <p:cNvPr id="418" name="Google Shape;4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5" y="1832639"/>
            <a:ext cx="3873975" cy="26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000" y="1904462"/>
            <a:ext cx="2306075" cy="25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850" y="1904450"/>
            <a:ext cx="2538125" cy="23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426" name="Google Shape;426;p58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Format a string value</a:t>
            </a:r>
            <a:endParaRPr sz="1400"/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username: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‘raw_username = "  Py_Thon-ROCKS123!!!  "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 the following: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whitespace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Convert to all lowercase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Replace all ‘-’ with ‘_’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all ‘!’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Check at least once digit is present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Check it contains the word ‘python’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Create a variable that stores only the first 8 characters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a formatted string (f-string) that displays: the cleaned username, whether it contains a digit, whether it contains ‘python’, &amp; the first 8 characters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Collections</a:t>
            </a:r>
            <a:endParaRPr/>
          </a:p>
        </p:txBody>
      </p:sp>
      <p:sp>
        <p:nvSpPr>
          <p:cNvPr id="433" name="Google Shape;433;p59"/>
          <p:cNvSpPr txBox="1"/>
          <p:nvPr>
            <p:ph idx="1" type="body"/>
          </p:nvPr>
        </p:nvSpPr>
        <p:spPr>
          <a:xfrm>
            <a:off x="671925" y="1981575"/>
            <a:ext cx="3300000" cy="23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Ordered/indexed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Changeable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Allows duplicates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Tuples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Unchangeable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Allows duplicates</a:t>
            </a:r>
            <a:endParaRPr/>
          </a:p>
        </p:txBody>
      </p:sp>
      <p:sp>
        <p:nvSpPr>
          <p:cNvPr id="434" name="Google Shape;434;p59"/>
          <p:cNvSpPr txBox="1"/>
          <p:nvPr/>
        </p:nvSpPr>
        <p:spPr>
          <a:xfrm>
            <a:off x="4457675" y="1981575"/>
            <a:ext cx="3300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Sets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Unordered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Unchangeable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Unindexed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Dictionaries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Ordered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Changeable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duplicates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Immutable vs Mutable Types</a:t>
            </a:r>
            <a:endParaRPr/>
          </a:p>
        </p:txBody>
      </p:sp>
      <p:sp>
        <p:nvSpPr>
          <p:cNvPr id="440" name="Google Shape;440;p60"/>
          <p:cNvSpPr txBox="1"/>
          <p:nvPr>
            <p:ph idx="1" type="body"/>
          </p:nvPr>
        </p:nvSpPr>
        <p:spPr>
          <a:xfrm>
            <a:off x="471900" y="1919075"/>
            <a:ext cx="4314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Non-collection </a:t>
            </a:r>
            <a:r>
              <a:rPr lang="en"/>
              <a:t>types</a:t>
            </a:r>
            <a:r>
              <a:rPr lang="en"/>
              <a:t> are also called immutable, </a:t>
            </a:r>
            <a:r>
              <a:rPr lang="en"/>
              <a:t>because</a:t>
            </a:r>
            <a:r>
              <a:rPr lang="en"/>
              <a:t> a new space is reserved in memory for each new declaration.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Collections are mutable because we may add and remove to the existing object in memory.</a:t>
            </a:r>
            <a:endParaRPr/>
          </a:p>
        </p:txBody>
      </p:sp>
      <p:pic>
        <p:nvPicPr>
          <p:cNvPr id="441" name="Google Shape;4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625" y="1919075"/>
            <a:ext cx="32385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950" y="3314650"/>
            <a:ext cx="3003847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</a:t>
            </a:r>
            <a:endParaRPr/>
          </a:p>
        </p:txBody>
      </p:sp>
      <p:pic>
        <p:nvPicPr>
          <p:cNvPr id="448" name="Google Shape;4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5" y="2001725"/>
            <a:ext cx="3181350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38" y="2571750"/>
            <a:ext cx="2962275" cy="657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75" y="3351325"/>
            <a:ext cx="2971800" cy="30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61"/>
          <p:cNvSpPr txBox="1"/>
          <p:nvPr/>
        </p:nvSpPr>
        <p:spPr>
          <a:xfrm>
            <a:off x="4014800" y="2488375"/>
            <a:ext cx="4471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easily get the length of a list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Lists can be ANY datatype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Lists can contain mixed datatypes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Retrieve items from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/negative indices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0650" y="4506775"/>
            <a:ext cx="63627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875" y="3864488"/>
            <a:ext cx="2837202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Python</a:t>
            </a:r>
            <a:r>
              <a:rPr lang="en"/>
              <a:t> code (.py files) are compiled into bytecode (NOT machine code) by CPython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bytecode is then interpreted and </a:t>
            </a:r>
            <a:r>
              <a:rPr lang="en"/>
              <a:t>executed</a:t>
            </a:r>
            <a:r>
              <a:rPr lang="en"/>
              <a:t> by the Python Virtual Machine (PVM) inside CPython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List Syntax</a:t>
            </a:r>
            <a:endParaRPr/>
          </a:p>
        </p:txBody>
      </p:sp>
      <p:sp>
        <p:nvSpPr>
          <p:cNvPr id="459" name="Google Shape;459;p62"/>
          <p:cNvSpPr txBox="1"/>
          <p:nvPr>
            <p:ph idx="1" type="body"/>
          </p:nvPr>
        </p:nvSpPr>
        <p:spPr>
          <a:xfrm>
            <a:off x="5500700" y="1966925"/>
            <a:ext cx="353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 from the </a:t>
            </a:r>
            <a:r>
              <a:rPr lang="en"/>
              <a:t>beginning</a:t>
            </a:r>
            <a:r>
              <a:rPr lang="en"/>
              <a:t> to a defined stop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 from a defined start point till the 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 if items are in a list</a:t>
            </a:r>
            <a:endParaRPr/>
          </a:p>
        </p:txBody>
      </p:sp>
      <p:pic>
        <p:nvPicPr>
          <p:cNvPr id="460" name="Google Shape;4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2650"/>
            <a:ext cx="5110672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0884"/>
            <a:ext cx="5110675" cy="39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79879"/>
            <a:ext cx="5110675" cy="37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692" y="4157475"/>
            <a:ext cx="3536100" cy="6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Lists</a:t>
            </a:r>
            <a:endParaRPr/>
          </a:p>
        </p:txBody>
      </p:sp>
      <p:sp>
        <p:nvSpPr>
          <p:cNvPr id="469" name="Google Shape;469;p63"/>
          <p:cNvSpPr txBox="1"/>
          <p:nvPr>
            <p:ph idx="1" type="body"/>
          </p:nvPr>
        </p:nvSpPr>
        <p:spPr>
          <a:xfrm>
            <a:off x="186250" y="2033375"/>
            <a:ext cx="4540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items in a list from its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Insert multiple new items into a list while replacing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Insert items without replacing anything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items to the end of a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Concatenate a list and another list/set/dictionary</a:t>
            </a:r>
            <a:endParaRPr/>
          </a:p>
        </p:txBody>
      </p:sp>
      <p:pic>
        <p:nvPicPr>
          <p:cNvPr id="470" name="Google Shape;4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650" y="1792200"/>
            <a:ext cx="3238500" cy="4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25" y="2364875"/>
            <a:ext cx="3714750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888" y="2889925"/>
            <a:ext cx="3248025" cy="4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7950" y="3462600"/>
            <a:ext cx="3209925" cy="438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650" y="3978138"/>
            <a:ext cx="3046515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0175" y="4550813"/>
            <a:ext cx="2005438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Lists</a:t>
            </a:r>
            <a:endParaRPr/>
          </a:p>
        </p:txBody>
      </p:sp>
      <p:sp>
        <p:nvSpPr>
          <p:cNvPr id="481" name="Google Shape;481;p64"/>
          <p:cNvSpPr txBox="1"/>
          <p:nvPr>
            <p:ph idx="1" type="body"/>
          </p:nvPr>
        </p:nvSpPr>
        <p:spPr>
          <a:xfrm>
            <a:off x="4371975" y="1919075"/>
            <a:ext cx="43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a specific object by its </a:t>
            </a:r>
            <a:r>
              <a:rPr lang="en"/>
              <a:t>identity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a specific item by its index with pop(), or just the last item if nothing specified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del keyword can delete an item or the list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clear() method empties the list but the list still exists in memory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25" y="2158850"/>
            <a:ext cx="3219450" cy="47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50" y="2728875"/>
            <a:ext cx="3276600" cy="46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688" y="3289375"/>
            <a:ext cx="3209925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5" name="Google Shape;48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400" y="3960875"/>
            <a:ext cx="3238500" cy="428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Iterating over lists</a:t>
            </a:r>
            <a:endParaRPr/>
          </a:p>
        </p:txBody>
      </p:sp>
      <p:sp>
        <p:nvSpPr>
          <p:cNvPr id="491" name="Google Shape;491;p65"/>
          <p:cNvSpPr txBox="1"/>
          <p:nvPr>
            <p:ph idx="1" type="body"/>
          </p:nvPr>
        </p:nvSpPr>
        <p:spPr>
          <a:xfrm>
            <a:off x="471900" y="1919075"/>
            <a:ext cx="4214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loops can iterate over lists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loops can </a:t>
            </a:r>
            <a:r>
              <a:rPr lang="en"/>
              <a:t>iterate</a:t>
            </a:r>
            <a:r>
              <a:rPr lang="en"/>
              <a:t> over lists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Comprehension syntax is the shortest form to iterate over a list</a:t>
            </a:r>
            <a:endParaRPr/>
          </a:p>
        </p:txBody>
      </p:sp>
      <p:pic>
        <p:nvPicPr>
          <p:cNvPr id="492" name="Google Shape;4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246" y="1833350"/>
            <a:ext cx="2929584" cy="6234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328" y="2565102"/>
            <a:ext cx="2895419" cy="6662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975" y="3339559"/>
            <a:ext cx="2938125" cy="10163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1095" y="4464200"/>
            <a:ext cx="2739915" cy="38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</a:t>
            </a:r>
            <a:endParaRPr/>
          </a:p>
        </p:txBody>
      </p:sp>
      <p:sp>
        <p:nvSpPr>
          <p:cNvPr id="501" name="Google Shape;501;p66"/>
          <p:cNvSpPr txBox="1"/>
          <p:nvPr>
            <p:ph idx="1" type="body"/>
          </p:nvPr>
        </p:nvSpPr>
        <p:spPr>
          <a:xfrm>
            <a:off x="471900" y="1919075"/>
            <a:ext cx="8286300" cy="1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list of fruits that have ‘a’ in the name.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List comprehension is </a:t>
            </a:r>
            <a:r>
              <a:rPr lang="en"/>
              <a:t>syntactic</a:t>
            </a:r>
            <a:r>
              <a:rPr lang="en"/>
              <a:t> sugar that shortens/cleans up our code!</a:t>
            </a:r>
            <a:endParaRPr/>
          </a:p>
        </p:txBody>
      </p:sp>
      <p:pic>
        <p:nvPicPr>
          <p:cNvPr id="502" name="Google Shape;5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50" y="3306038"/>
            <a:ext cx="4019550" cy="15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27225"/>
            <a:ext cx="43719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</a:t>
            </a:r>
            <a:endParaRPr/>
          </a:p>
        </p:txBody>
      </p:sp>
      <p:sp>
        <p:nvSpPr>
          <p:cNvPr id="509" name="Google Shape;509;p67"/>
          <p:cNvSpPr txBox="1"/>
          <p:nvPr>
            <p:ph idx="1" type="body"/>
          </p:nvPr>
        </p:nvSpPr>
        <p:spPr>
          <a:xfrm>
            <a:off x="471900" y="2417725"/>
            <a:ext cx="82221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 will return a new list, leaving the old one unchanged.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expression is the current item in the iteration but also the outcome. We can modify the item before it stores in the new list:</a:t>
            </a:r>
            <a:endParaRPr/>
          </a:p>
        </p:txBody>
      </p:sp>
      <p:pic>
        <p:nvPicPr>
          <p:cNvPr id="510" name="Google Shape;5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75" y="1909900"/>
            <a:ext cx="546735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475" y="3795825"/>
            <a:ext cx="3028950" cy="20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225" y="4614975"/>
            <a:ext cx="4781550" cy="26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67"/>
          <p:cNvSpPr txBox="1"/>
          <p:nvPr/>
        </p:nvSpPr>
        <p:spPr>
          <a:xfrm>
            <a:off x="570300" y="4148175"/>
            <a:ext cx="8003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Return the item if it is NOT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banana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if it IS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banana then return orange.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Lists</a:t>
            </a:r>
            <a:endParaRPr/>
          </a:p>
        </p:txBody>
      </p:sp>
      <p:sp>
        <p:nvSpPr>
          <p:cNvPr id="519" name="Google Shape;519;p68"/>
          <p:cNvSpPr txBox="1"/>
          <p:nvPr>
            <p:ph idx="1" type="body"/>
          </p:nvPr>
        </p:nvSpPr>
        <p:spPr>
          <a:xfrm>
            <a:off x="471900" y="1761250"/>
            <a:ext cx="82221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Alphabetically/Numerically:</a:t>
            </a:r>
            <a:endParaRPr/>
          </a:p>
        </p:txBody>
      </p:sp>
      <p:pic>
        <p:nvPicPr>
          <p:cNvPr id="520" name="Google Shape;5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25" y="2285750"/>
            <a:ext cx="5667949" cy="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950" y="2296275"/>
            <a:ext cx="2721450" cy="55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50" y="3789925"/>
            <a:ext cx="5667950" cy="54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3950" y="3789925"/>
            <a:ext cx="2721450" cy="4767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8"/>
          <p:cNvSpPr txBox="1"/>
          <p:nvPr>
            <p:ph idx="1" type="body"/>
          </p:nvPr>
        </p:nvSpPr>
        <p:spPr>
          <a:xfrm>
            <a:off x="471900" y="3275500"/>
            <a:ext cx="82221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descending: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Insensitive Sort</a:t>
            </a:r>
            <a:endParaRPr/>
          </a:p>
        </p:txBody>
      </p:sp>
      <p:sp>
        <p:nvSpPr>
          <p:cNvPr id="530" name="Google Shape;530;p69"/>
          <p:cNvSpPr txBox="1"/>
          <p:nvPr>
            <p:ph idx="1" type="body"/>
          </p:nvPr>
        </p:nvSpPr>
        <p:spPr>
          <a:xfrm>
            <a:off x="460950" y="1798650"/>
            <a:ext cx="82221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gives unexpected results (sorts uppercase words first)</a:t>
            </a:r>
            <a:endParaRPr/>
          </a:p>
        </p:txBody>
      </p:sp>
      <p:pic>
        <p:nvPicPr>
          <p:cNvPr id="531" name="Google Shape;5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888" y="2282275"/>
            <a:ext cx="4880875" cy="6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681050"/>
            <a:ext cx="59436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572425" y="2903800"/>
            <a:ext cx="82221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 all values to lowercase before your sort, thus making it case-insensitive (won’t permanently change the values):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Sort</a:t>
            </a:r>
            <a:endParaRPr/>
          </a:p>
        </p:txBody>
      </p:sp>
      <p:sp>
        <p:nvSpPr>
          <p:cNvPr id="539" name="Google Shape;539;p70"/>
          <p:cNvSpPr txBox="1"/>
          <p:nvPr>
            <p:ph idx="1" type="body"/>
          </p:nvPr>
        </p:nvSpPr>
        <p:spPr>
          <a:xfrm>
            <a:off x="471900" y="1919075"/>
            <a:ext cx="38868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 a function to use as a sorting </a:t>
            </a:r>
            <a:r>
              <a:rPr lang="en"/>
              <a:t>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first example will sort the list from least&gt;most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have more than one key; The second example uses this to reverse the list</a:t>
            </a:r>
            <a:endParaRPr/>
          </a:p>
        </p:txBody>
      </p:sp>
      <p:pic>
        <p:nvPicPr>
          <p:cNvPr id="540" name="Google Shape;5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275" y="1871025"/>
            <a:ext cx="3360075" cy="1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213" y="3521925"/>
            <a:ext cx="3160200" cy="14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Lambdas</a:t>
            </a:r>
            <a:endParaRPr/>
          </a:p>
        </p:txBody>
      </p:sp>
      <p:sp>
        <p:nvSpPr>
          <p:cNvPr id="547" name="Google Shape;547;p71"/>
          <p:cNvSpPr txBox="1"/>
          <p:nvPr>
            <p:ph idx="1" type="body"/>
          </p:nvPr>
        </p:nvSpPr>
        <p:spPr>
          <a:xfrm>
            <a:off x="512800" y="2515225"/>
            <a:ext cx="22503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Instead of creating a custom sort function, we could also use a lambda!</a:t>
            </a:r>
            <a:endParaRPr/>
          </a:p>
        </p:txBody>
      </p:sp>
      <p:pic>
        <p:nvPicPr>
          <p:cNvPr id="548" name="Google Shape;5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575" y="1954725"/>
            <a:ext cx="1729225" cy="15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500" y="4147225"/>
            <a:ext cx="4066300" cy="5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400" y="2397550"/>
            <a:ext cx="24384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60950" y="516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Environments, py, &amp; Interactive Mode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2251800"/>
            <a:ext cx="37182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to use powershell!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3" y="2457775"/>
            <a:ext cx="35528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" y="3217975"/>
            <a:ext cx="83439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963" y="1992200"/>
            <a:ext cx="33909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556" name="Google Shape;556;p7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Work with Lambdas</a:t>
            </a:r>
            <a:endParaRPr sz="1400"/>
          </a:p>
        </p:txBody>
      </p:sp>
      <p:sp>
        <p:nvSpPr>
          <p:cNvPr id="557" name="Google Shape;557;p7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~10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students list of tuples, do the following: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Sort the list so that it goes from oldest&gt;youngest</a:t>
            </a:r>
            <a:endParaRPr sz="1100"/>
          </a:p>
        </p:txBody>
      </p:sp>
      <p:pic>
        <p:nvPicPr>
          <p:cNvPr id="558" name="Google Shape;5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388" y="2826550"/>
            <a:ext cx="21621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Reversing a list</a:t>
            </a:r>
            <a:endParaRPr/>
          </a:p>
        </p:txBody>
      </p:sp>
      <p:pic>
        <p:nvPicPr>
          <p:cNvPr id="564" name="Google Shape;5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813" y="2028825"/>
            <a:ext cx="6010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25" y="3576850"/>
            <a:ext cx="49339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list methods</a:t>
            </a:r>
            <a:endParaRPr/>
          </a:p>
        </p:txBody>
      </p:sp>
      <p:sp>
        <p:nvSpPr>
          <p:cNvPr id="571" name="Google Shape;571;p7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List Method Reference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&amp; Docstrings</a:t>
            </a:r>
            <a:endParaRPr/>
          </a:p>
        </p:txBody>
      </p:sp>
      <p:sp>
        <p:nvSpPr>
          <p:cNvPr id="577" name="Google Shape;577;p75"/>
          <p:cNvSpPr txBox="1"/>
          <p:nvPr>
            <p:ph idx="1" type="body"/>
          </p:nvPr>
        </p:nvSpPr>
        <p:spPr>
          <a:xfrm>
            <a:off x="992100" y="1819700"/>
            <a:ext cx="35070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my_module.py:</a:t>
            </a:r>
            <a:endParaRPr/>
          </a:p>
        </p:txBody>
      </p:sp>
      <p:pic>
        <p:nvPicPr>
          <p:cNvPr id="578" name="Google Shape;5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00" y="2370825"/>
            <a:ext cx="1932819" cy="22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25" y="2933025"/>
            <a:ext cx="22574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5"/>
          <p:cNvSpPr txBox="1"/>
          <p:nvPr>
            <p:ph idx="1" type="body"/>
          </p:nvPr>
        </p:nvSpPr>
        <p:spPr>
          <a:xfrm>
            <a:off x="5187000" y="2182525"/>
            <a:ext cx="35070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can be another .py file or from a notebook: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</a:t>
            </a:r>
            <a:r>
              <a:rPr lang="en"/>
              <a:t>Numbers</a:t>
            </a:r>
            <a:endParaRPr/>
          </a:p>
        </p:txBody>
      </p:sp>
      <p:pic>
        <p:nvPicPr>
          <p:cNvPr id="586" name="Google Shape;5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00" y="1935025"/>
            <a:ext cx="3509300" cy="2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600" y="2634925"/>
            <a:ext cx="19145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593" name="Google Shape;593;p77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Complete PyCharm challenges</a:t>
            </a:r>
            <a:endParaRPr sz="1400"/>
          </a:p>
        </p:txBody>
      </p:sp>
      <p:sp>
        <p:nvSpPr>
          <p:cNvPr id="594" name="Google Shape;594;p77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~20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Complete Day 4 (All Activities)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(Day 7 + 8 Recommended)</a:t>
            </a:r>
            <a:endParaRPr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600" name="Google Shape;600;p78"/>
          <p:cNvSpPr txBox="1"/>
          <p:nvPr>
            <p:ph idx="1" type="body"/>
          </p:nvPr>
        </p:nvSpPr>
        <p:spPr>
          <a:xfrm>
            <a:off x="471900" y="1919075"/>
            <a:ext cx="8222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Tuples are: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Ordered, allows duplicates, &amp; unchangeable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any type &amp; tuples can have mixed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syntax is identical to lists</a:t>
            </a:r>
            <a:endParaRPr/>
          </a:p>
        </p:txBody>
      </p:sp>
      <p:pic>
        <p:nvPicPr>
          <p:cNvPr id="601" name="Google Shape;6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50" y="3706500"/>
            <a:ext cx="490537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607" name="Google Shape;607;p79"/>
          <p:cNvSpPr txBox="1"/>
          <p:nvPr>
            <p:ph idx="1" type="body"/>
          </p:nvPr>
        </p:nvSpPr>
        <p:spPr>
          <a:xfrm>
            <a:off x="471900" y="1919075"/>
            <a:ext cx="3764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can’t change a tuple, but we can: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 the tuple to a list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change, delete, or add items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 the list back into a tuple</a:t>
            </a:r>
            <a:endParaRPr/>
          </a:p>
        </p:txBody>
      </p:sp>
      <p:pic>
        <p:nvPicPr>
          <p:cNvPr id="608" name="Google Shape;6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00" y="2272738"/>
            <a:ext cx="3930900" cy="200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Unpacking Tuples</a:t>
            </a:r>
            <a:endParaRPr/>
          </a:p>
        </p:txBody>
      </p:sp>
      <p:pic>
        <p:nvPicPr>
          <p:cNvPr id="614" name="Google Shape;61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388" y="2196500"/>
            <a:ext cx="3671125" cy="1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Count unique items &amp; get the index of an item</a:t>
            </a:r>
            <a:endParaRPr sz="3100"/>
          </a:p>
        </p:txBody>
      </p:sp>
      <p:pic>
        <p:nvPicPr>
          <p:cNvPr id="620" name="Google Shape;6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1834175"/>
            <a:ext cx="50673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450" y="3591975"/>
            <a:ext cx="4241098" cy="13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venv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475" y="2504663"/>
            <a:ext cx="53149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900" y="3626925"/>
            <a:ext cx="6688105" cy="4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925475" y="1987625"/>
            <a:ext cx="50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Create a virtual environment for our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python app: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1238900" y="3110275"/>
            <a:ext cx="60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Make sure to activate, and then check for pip updates: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483500" y="4357050"/>
            <a:ext cx="61770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Some may need to allow scripts to run these commands: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50" y="4851050"/>
            <a:ext cx="822960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627" name="Google Shape;627;p8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Manipulate Tuples</a:t>
            </a:r>
            <a:endParaRPr sz="1400"/>
          </a:p>
        </p:txBody>
      </p:sp>
      <p:sp>
        <p:nvSpPr>
          <p:cNvPr id="628" name="Google Shape;628;p8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following list of tuples, complete the following using only List Comprehension: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only students with an ‘A’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all names (but nothing else)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Give all the 20-year old students a ‘B’ and then print the list</a:t>
            </a:r>
            <a:endParaRPr sz="1100"/>
          </a:p>
        </p:txBody>
      </p:sp>
      <p:pic>
        <p:nvPicPr>
          <p:cNvPr id="629" name="Google Shape;6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50" y="2754225"/>
            <a:ext cx="28575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803" y="3853213"/>
            <a:ext cx="3983121" cy="2498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1" name="Google Shape;631;p82"/>
          <p:cNvSpPr txBox="1"/>
          <p:nvPr/>
        </p:nvSpPr>
        <p:spPr>
          <a:xfrm>
            <a:off x="4603175" y="4208450"/>
            <a:ext cx="150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Also the output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82"/>
          <p:cNvSpPr/>
          <p:nvPr/>
        </p:nvSpPr>
        <p:spPr>
          <a:xfrm rot="-5400000">
            <a:off x="5016350" y="4107975"/>
            <a:ext cx="251400" cy="14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</a:t>
            </a:r>
            <a:endParaRPr/>
          </a:p>
        </p:txBody>
      </p:sp>
      <p:sp>
        <p:nvSpPr>
          <p:cNvPr id="638" name="Google Shape;638;p83"/>
          <p:cNvSpPr txBox="1"/>
          <p:nvPr>
            <p:ph idx="1" type="body"/>
          </p:nvPr>
        </p:nvSpPr>
        <p:spPr>
          <a:xfrm>
            <a:off x="471900" y="1919075"/>
            <a:ext cx="82221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Sets are: unordered, unindexed, &amp; items are unchangeable.</a:t>
            </a:r>
            <a:endParaRPr/>
          </a:p>
        </p:txBody>
      </p:sp>
      <p:pic>
        <p:nvPicPr>
          <p:cNvPr id="639" name="Google Shape;6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2444025"/>
            <a:ext cx="46291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13" y="3674450"/>
            <a:ext cx="61245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300" y="4261550"/>
            <a:ext cx="48672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3"/>
          <p:cNvSpPr txBox="1"/>
          <p:nvPr>
            <p:ph idx="1" type="body"/>
          </p:nvPr>
        </p:nvSpPr>
        <p:spPr>
          <a:xfrm>
            <a:off x="548350" y="3008688"/>
            <a:ext cx="82221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</a:t>
            </a:r>
            <a:r>
              <a:rPr lang="en"/>
              <a:t>type</a:t>
            </a:r>
            <a:r>
              <a:rPr lang="en"/>
              <a:t> and mixed </a:t>
            </a:r>
            <a:r>
              <a:rPr lang="en"/>
              <a:t>types</a:t>
            </a:r>
            <a:r>
              <a:rPr lang="en"/>
              <a:t> are allowed, but duplicated are not (1=True, 0=False considered duplicates):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Access</a:t>
            </a:r>
            <a:endParaRPr/>
          </a:p>
        </p:txBody>
      </p:sp>
      <p:sp>
        <p:nvSpPr>
          <p:cNvPr id="648" name="Google Shape;648;p84"/>
          <p:cNvSpPr txBox="1"/>
          <p:nvPr>
            <p:ph idx="1" type="body"/>
          </p:nvPr>
        </p:nvSpPr>
        <p:spPr>
          <a:xfrm>
            <a:off x="1839450" y="1743750"/>
            <a:ext cx="5465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Either loop through it or use membership operators:</a:t>
            </a:r>
            <a:endParaRPr/>
          </a:p>
        </p:txBody>
      </p:sp>
      <p:pic>
        <p:nvPicPr>
          <p:cNvPr id="649" name="Google Shape;64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2936475"/>
            <a:ext cx="4191425" cy="11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499" y="2452975"/>
            <a:ext cx="4349425" cy="9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500" y="3734950"/>
            <a:ext cx="4349425" cy="95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Add/Remove Set Items</a:t>
            </a:r>
            <a:endParaRPr/>
          </a:p>
        </p:txBody>
      </p:sp>
      <p:sp>
        <p:nvSpPr>
          <p:cNvPr id="657" name="Google Shape;657;p85"/>
          <p:cNvSpPr txBox="1"/>
          <p:nvPr>
            <p:ph idx="1" type="body"/>
          </p:nvPr>
        </p:nvSpPr>
        <p:spPr>
          <a:xfrm>
            <a:off x="460950" y="1772950"/>
            <a:ext cx="82221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can’t modify set items but we can add/remove them: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**remove </a:t>
            </a:r>
            <a:r>
              <a:rPr lang="en" sz="1500"/>
              <a:t>method</a:t>
            </a:r>
            <a:r>
              <a:rPr lang="en" sz="1500"/>
              <a:t> has warnings, discard does not. **pop will remove random item</a:t>
            </a:r>
            <a:endParaRPr sz="1500"/>
          </a:p>
        </p:txBody>
      </p:sp>
      <p:pic>
        <p:nvPicPr>
          <p:cNvPr id="658" name="Google Shape;6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850" y="2571750"/>
            <a:ext cx="3610176" cy="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825" y="3704150"/>
            <a:ext cx="3610175" cy="95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697" y="2571747"/>
            <a:ext cx="3578950" cy="8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682" y="3808300"/>
            <a:ext cx="3695417" cy="8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8203" y="4753475"/>
            <a:ext cx="1787582" cy="3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Sets</a:t>
            </a:r>
            <a:endParaRPr/>
          </a:p>
        </p:txBody>
      </p:sp>
      <p:sp>
        <p:nvSpPr>
          <p:cNvPr id="668" name="Google Shape;668;p8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Join 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Frozen 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Set Method Reference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674" name="Google Shape;674;p87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Manipulate Sets</a:t>
            </a:r>
            <a:endParaRPr sz="1400"/>
          </a:p>
        </p:txBody>
      </p:sp>
      <p:sp>
        <p:nvSpPr>
          <p:cNvPr id="675" name="Google Shape;675;p87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following list, complete the following: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Create a set from the list to remove duplicates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the total number of attendees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‘Alice is going!’ if Alice is found in the set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Add ‘Grace’ to the set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‘Bob’ from the set twice (don’t throw errors)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the final complete set of attendees</a:t>
            </a:r>
            <a:endParaRPr sz="1100"/>
          </a:p>
        </p:txBody>
      </p:sp>
      <p:pic>
        <p:nvPicPr>
          <p:cNvPr id="676" name="Google Shape;67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00" y="3102113"/>
            <a:ext cx="28575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682" name="Google Shape;682;p88"/>
          <p:cNvSpPr txBox="1"/>
          <p:nvPr>
            <p:ph idx="1" type="body"/>
          </p:nvPr>
        </p:nvSpPr>
        <p:spPr>
          <a:xfrm>
            <a:off x="471900" y="1919075"/>
            <a:ext cx="3805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Dictionaries are key/value pairs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Ordered, changeable, no duplicates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3.6 and earlier - </a:t>
            </a:r>
            <a:r>
              <a:rPr lang="en"/>
              <a:t>dictionaries are unordered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items with ‘[]’ syntax or thisdict.get(‘key’) method</a:t>
            </a:r>
            <a:endParaRPr/>
          </a:p>
        </p:txBody>
      </p:sp>
      <p:pic>
        <p:nvPicPr>
          <p:cNvPr id="683" name="Google Shape;68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50" y="2349650"/>
            <a:ext cx="2363175" cy="15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pic>
        <p:nvPicPr>
          <p:cNvPr id="689" name="Google Shape;68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00" y="2193775"/>
            <a:ext cx="1579550" cy="19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50" y="4285875"/>
            <a:ext cx="2653050" cy="3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300" y="2465325"/>
            <a:ext cx="1603469" cy="19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900" y="1922213"/>
            <a:ext cx="2946123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6922" y="2600981"/>
            <a:ext cx="1798125" cy="192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0769" y="4640450"/>
            <a:ext cx="3670657" cy="2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1319" y="2832342"/>
            <a:ext cx="1579550" cy="126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pic>
        <p:nvPicPr>
          <p:cNvPr id="701" name="Google Shape;7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5" y="2705800"/>
            <a:ext cx="2497100" cy="1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775" y="2571763"/>
            <a:ext cx="1837850" cy="15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050" y="2452813"/>
            <a:ext cx="2046000" cy="17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6300" y="4179050"/>
            <a:ext cx="1414450" cy="1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8471" y="4476075"/>
            <a:ext cx="1414450" cy="25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0"/>
          <p:cNvSpPr txBox="1"/>
          <p:nvPr/>
        </p:nvSpPr>
        <p:spPr>
          <a:xfrm>
            <a:off x="6321350" y="4290500"/>
            <a:ext cx="23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Removes the last item, i.e. ‘year’:1964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 Dictionaries</a:t>
            </a:r>
            <a:endParaRPr/>
          </a:p>
        </p:txBody>
      </p:sp>
      <p:pic>
        <p:nvPicPr>
          <p:cNvPr id="712" name="Google Shape;71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48" y="2053513"/>
            <a:ext cx="1927000" cy="27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875" y="2025848"/>
            <a:ext cx="1514200" cy="27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&amp; Jupyter setup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1713"/>
            <a:ext cx="8839200" cy="21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350" y="2630123"/>
            <a:ext cx="23526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63" y="3380025"/>
            <a:ext cx="8512164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7850" y="3875950"/>
            <a:ext cx="54483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834750" y="2547913"/>
            <a:ext cx="668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Packages may also be 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installed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via text file on each new line: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Here we connect our venv to serve as the kernel for jupyter: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713750" y="1800025"/>
            <a:ext cx="57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install packages with pip (‘pip installs packages):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719" name="Google Shape;719;p9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Complete PyCharm challenges</a:t>
            </a:r>
            <a:endParaRPr sz="1400"/>
          </a:p>
        </p:txBody>
      </p:sp>
      <p:sp>
        <p:nvSpPr>
          <p:cNvPr id="720" name="Google Shape;720;p9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Complete Day 9 (All tasks)</a:t>
            </a:r>
            <a:endParaRPr sz="11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3"/>
          <p:cNvSpPr txBox="1"/>
          <p:nvPr>
            <p:ph type="title"/>
          </p:nvPr>
        </p:nvSpPr>
        <p:spPr>
          <a:xfrm>
            <a:off x="1458450" y="40642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OOP?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731" name="Google Shape;731;p94"/>
          <p:cNvSpPr txBox="1"/>
          <p:nvPr>
            <p:ph idx="1" type="body"/>
          </p:nvPr>
        </p:nvSpPr>
        <p:spPr>
          <a:xfrm>
            <a:off x="664750" y="2012600"/>
            <a:ext cx="3705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 ‘self’ parameter must be included as the first parameter in any class method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Self has access to other class methods/variables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can delete instantiations of a class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can use the pass keyword as a placeholder</a:t>
            </a:r>
            <a:endParaRPr sz="1700"/>
          </a:p>
        </p:txBody>
      </p:sp>
      <p:pic>
        <p:nvPicPr>
          <p:cNvPr id="732" name="Google Shape;7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100" y="2266700"/>
            <a:ext cx="30099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988" y="4326275"/>
            <a:ext cx="1430122" cy="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__init__ - totally not a constructor</a:t>
            </a:r>
            <a:endParaRPr/>
          </a:p>
        </p:txBody>
      </p:sp>
      <p:sp>
        <p:nvSpPr>
          <p:cNvPr id="739" name="Google Shape;739;p95"/>
          <p:cNvSpPr txBox="1"/>
          <p:nvPr>
            <p:ph idx="1" type="body"/>
          </p:nvPr>
        </p:nvSpPr>
        <p:spPr>
          <a:xfrm>
            <a:off x="384225" y="2076875"/>
            <a:ext cx="3360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 the hood, a ‘__new__’ method gets called to create the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‘__init__’ runs after, and initializes object state</a:t>
            </a:r>
            <a:endParaRPr/>
          </a:p>
        </p:txBody>
      </p:sp>
      <p:pic>
        <p:nvPicPr>
          <p:cNvPr id="740" name="Google Shape;7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225" y="1800575"/>
            <a:ext cx="4553875" cy="31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are very flexible in Python</a:t>
            </a:r>
            <a:endParaRPr/>
          </a:p>
        </p:txBody>
      </p:sp>
      <p:pic>
        <p:nvPicPr>
          <p:cNvPr id="746" name="Google Shape;74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25" y="2571752"/>
            <a:ext cx="2226375" cy="157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550" y="2571750"/>
            <a:ext cx="1873769" cy="16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438" y="2571750"/>
            <a:ext cx="2277322" cy="16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7875" y="2571745"/>
            <a:ext cx="2087825" cy="24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6"/>
          <p:cNvSpPr txBox="1"/>
          <p:nvPr/>
        </p:nvSpPr>
        <p:spPr>
          <a:xfrm>
            <a:off x="314175" y="1940875"/>
            <a:ext cx="87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Dot notation access:    Change values:       Delete values:                Add new values:   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__str__</a:t>
            </a:r>
            <a:endParaRPr/>
          </a:p>
        </p:txBody>
      </p:sp>
      <p:sp>
        <p:nvSpPr>
          <p:cNvPr id="756" name="Google Shape;756;p97"/>
          <p:cNvSpPr txBox="1"/>
          <p:nvPr>
            <p:ph idx="1" type="body"/>
          </p:nvPr>
        </p:nvSpPr>
        <p:spPr>
          <a:xfrm>
            <a:off x="606325" y="2486025"/>
            <a:ext cx="35538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__str__ method controls what is returned when the object is printed</a:t>
            </a:r>
            <a:endParaRPr/>
          </a:p>
        </p:txBody>
      </p:sp>
      <p:pic>
        <p:nvPicPr>
          <p:cNvPr id="757" name="Google Shape;75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050" y="1919075"/>
            <a:ext cx="2937625" cy="2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213" y="4359175"/>
            <a:ext cx="12573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764" name="Google Shape;764;p98"/>
          <p:cNvSpPr txBox="1"/>
          <p:nvPr>
            <p:ph idx="1" type="body"/>
          </p:nvPr>
        </p:nvSpPr>
        <p:spPr>
          <a:xfrm>
            <a:off x="471900" y="1919075"/>
            <a:ext cx="2965200" cy="27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Inherit all the methods and properties from another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Parent/Base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Child/Derived Class</a:t>
            </a:r>
            <a:endParaRPr/>
          </a:p>
        </p:txBody>
      </p:sp>
      <p:pic>
        <p:nvPicPr>
          <p:cNvPr id="765" name="Google Shape;76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651" y="2410775"/>
            <a:ext cx="3121800" cy="25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550" y="2818550"/>
            <a:ext cx="1751575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00" y="3350874"/>
            <a:ext cx="1859675" cy="4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8"/>
          <p:cNvSpPr txBox="1"/>
          <p:nvPr/>
        </p:nvSpPr>
        <p:spPr>
          <a:xfrm>
            <a:off x="5083600" y="1923325"/>
            <a:ext cx="3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This code is incomplete: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774" name="Google Shape;774;p99"/>
          <p:cNvSpPr txBox="1"/>
          <p:nvPr>
            <p:ph idx="1" type="body"/>
          </p:nvPr>
        </p:nvSpPr>
        <p:spPr>
          <a:xfrm>
            <a:off x="5464475" y="2386125"/>
            <a:ext cx="3437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need to add an __init__ in our child class so it doesn’t generally inherit the parent class __init__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should use super() instead of calling the parent directly, so as not to break multiple-</a:t>
            </a:r>
            <a:r>
              <a:rPr lang="en" sz="1400"/>
              <a:t>inheritance</a:t>
            </a:r>
            <a:endParaRPr sz="1400"/>
          </a:p>
        </p:txBody>
      </p:sp>
      <p:pic>
        <p:nvPicPr>
          <p:cNvPr id="775" name="Google Shape;77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25" y="2949175"/>
            <a:ext cx="3968589" cy="9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429" y="1919063"/>
            <a:ext cx="3475594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starfish (Provided by Tenor)" id="777" name="Google Shape;77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22" y="1838772"/>
            <a:ext cx="762900" cy="84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white tick inside of it (Provided by Tenor)" id="778" name="Google Shape;778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25" y="2980884"/>
            <a:ext cx="1025550" cy="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Polymorphism</a:t>
            </a:r>
            <a:endParaRPr/>
          </a:p>
        </p:txBody>
      </p:sp>
      <p:sp>
        <p:nvSpPr>
          <p:cNvPr id="784" name="Google Shape;784;p100"/>
          <p:cNvSpPr txBox="1"/>
          <p:nvPr>
            <p:ph idx="1" type="body"/>
          </p:nvPr>
        </p:nvSpPr>
        <p:spPr>
          <a:xfrm>
            <a:off x="471900" y="1919075"/>
            <a:ext cx="40056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Polymorphism refers to functions/classes behaving differently depending on input or object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Another example of function polymorphism is len()</a:t>
            </a:r>
            <a:endParaRPr/>
          </a:p>
        </p:txBody>
      </p:sp>
      <p:pic>
        <p:nvPicPr>
          <p:cNvPr id="785" name="Google Shape;78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00" y="2446000"/>
            <a:ext cx="3576325" cy="1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Polymorphism</a:t>
            </a:r>
            <a:endParaRPr/>
          </a:p>
        </p:txBody>
      </p:sp>
      <p:pic>
        <p:nvPicPr>
          <p:cNvPr id="791" name="Google Shape;79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75" y="2449397"/>
            <a:ext cx="3598050" cy="17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775" y="1915014"/>
            <a:ext cx="3897825" cy="2726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Create a Jupyter notebook for learning</a:t>
            </a:r>
            <a:endParaRPr sz="14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 project folder and initialize it as a git repo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Initialize a venv inside the project folder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Install the following packages to the venv: jupyter, ipykernel, numpy, pandas, matplotlib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Associate the venv with jupyter and launch your notebook</a:t>
            </a:r>
            <a:endParaRPr sz="1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</p:txBody>
      </p:sp>
      <p:pic>
        <p:nvPicPr>
          <p:cNvPr id="798" name="Google Shape;79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00" y="2054850"/>
            <a:ext cx="2697650" cy="27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425" y="2764437"/>
            <a:ext cx="2204100" cy="12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638" y="2976138"/>
            <a:ext cx="31432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02"/>
          <p:cNvSpPr txBox="1"/>
          <p:nvPr/>
        </p:nvSpPr>
        <p:spPr>
          <a:xfrm>
            <a:off x="4130150" y="4417100"/>
            <a:ext cx="34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Single “_” denotes a protected property. This is only a convention. 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2" name="Google Shape;802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2550" y="3302513"/>
            <a:ext cx="1564675" cy="2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02"/>
          <p:cNvSpPr txBox="1"/>
          <p:nvPr/>
        </p:nvSpPr>
        <p:spPr>
          <a:xfrm>
            <a:off x="6860550" y="2933225"/>
            <a:ext cx="200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Private method: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pic>
        <p:nvPicPr>
          <p:cNvPr id="809" name="Google Shape;80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50" y="2094413"/>
            <a:ext cx="2217692" cy="2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216" y="2326400"/>
            <a:ext cx="1311750" cy="1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128" y="2739575"/>
            <a:ext cx="9715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Properties</a:t>
            </a:r>
            <a:endParaRPr/>
          </a:p>
        </p:txBody>
      </p:sp>
      <p:pic>
        <p:nvPicPr>
          <p:cNvPr id="817" name="Google Shape;81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2233925"/>
            <a:ext cx="302895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000" y="2395850"/>
            <a:ext cx="21812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starfish (Provided by Tenor)" id="819" name="Google Shape;819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649" y="2467853"/>
            <a:ext cx="550150" cy="61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white tick inside of it (Provided by Tenor)" id="820" name="Google Shape;820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0225" y="3443424"/>
            <a:ext cx="627893" cy="6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just use a Protocol</a:t>
            </a:r>
            <a:endParaRPr/>
          </a:p>
        </p:txBody>
      </p:sp>
      <p:sp>
        <p:nvSpPr>
          <p:cNvPr id="826" name="Google Shape;826;p105"/>
          <p:cNvSpPr txBox="1"/>
          <p:nvPr>
            <p:ph idx="1" type="body"/>
          </p:nvPr>
        </p:nvSpPr>
        <p:spPr>
          <a:xfrm>
            <a:off x="471900" y="1919075"/>
            <a:ext cx="358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Protocols are often the </a:t>
            </a:r>
            <a:r>
              <a:rPr lang="en"/>
              <a:t>preferred</a:t>
            </a:r>
            <a:r>
              <a:rPr lang="en"/>
              <a:t> way to abstract a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forced </a:t>
            </a:r>
            <a:r>
              <a:rPr lang="en"/>
              <a:t>inheritance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Static type checking (mypy, </a:t>
            </a:r>
            <a:r>
              <a:rPr lang="en"/>
              <a:t>pyright)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Flexible &amp; easy setup</a:t>
            </a:r>
            <a:endParaRPr/>
          </a:p>
        </p:txBody>
      </p:sp>
      <p:pic>
        <p:nvPicPr>
          <p:cNvPr id="827" name="Google Shape;82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225" y="1919075"/>
            <a:ext cx="2941675" cy="28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@staticmethod</a:t>
            </a:r>
            <a:endParaRPr/>
          </a:p>
        </p:txBody>
      </p:sp>
      <p:pic>
        <p:nvPicPr>
          <p:cNvPr id="833" name="Google Shape;83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138" y="1718700"/>
            <a:ext cx="309562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@classmethod</a:t>
            </a:r>
            <a:endParaRPr/>
          </a:p>
        </p:txBody>
      </p:sp>
      <p:sp>
        <p:nvSpPr>
          <p:cNvPr id="839" name="Google Shape;839;p107"/>
          <p:cNvSpPr txBox="1"/>
          <p:nvPr>
            <p:ph idx="1" type="body"/>
          </p:nvPr>
        </p:nvSpPr>
        <p:spPr>
          <a:xfrm>
            <a:off x="471900" y="1919075"/>
            <a:ext cx="3915600" cy="27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Takes the class itself </a:t>
            </a:r>
            <a:r>
              <a:rPr lang="en"/>
              <a:t>implicitly</a:t>
            </a:r>
            <a:r>
              <a:rPr lang="en"/>
              <a:t> as ‘cls’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Belongs to the class, not the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access class variables and other class methods but NOT instance variables</a:t>
            </a:r>
            <a:endParaRPr/>
          </a:p>
        </p:txBody>
      </p:sp>
      <p:pic>
        <p:nvPicPr>
          <p:cNvPr id="840" name="Google Shape;84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925" y="1965125"/>
            <a:ext cx="2729799" cy="20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960" y="4113975"/>
            <a:ext cx="3629739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app structure</a:t>
            </a:r>
            <a:endParaRPr/>
          </a:p>
        </p:txBody>
      </p:sp>
      <p:sp>
        <p:nvSpPr>
          <p:cNvPr id="847" name="Google Shape;847;p108"/>
          <p:cNvSpPr txBox="1"/>
          <p:nvPr/>
        </p:nvSpPr>
        <p:spPr>
          <a:xfrm>
            <a:off x="4202225" y="2171550"/>
            <a:ext cx="426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Notebooks and unit tests should live separately from source code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Tests should mirror src layout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Each package should have its own ‘__init__.py’ file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yproject.toml &amp; poetry.lock will be autogenerated from our poetry commands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8" name="Google Shape;84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424" y="1914157"/>
            <a:ext cx="2238050" cy="291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854" name="Google Shape;854;p109"/>
          <p:cNvSpPr txBox="1"/>
          <p:nvPr>
            <p:ph idx="1" type="body"/>
          </p:nvPr>
        </p:nvSpPr>
        <p:spPr>
          <a:xfrm>
            <a:off x="6336675" y="1811900"/>
            <a:ext cx="26070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the official installer (curl)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 virtual environments to install in project folder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 deps and dev deps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install/lock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your app</a:t>
            </a:r>
            <a:endParaRPr/>
          </a:p>
        </p:txBody>
      </p:sp>
      <p:pic>
        <p:nvPicPr>
          <p:cNvPr id="855" name="Google Shape;85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5525"/>
            <a:ext cx="2051475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75" y="3800050"/>
            <a:ext cx="6124781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54413"/>
            <a:ext cx="4643625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525" y="2977238"/>
            <a:ext cx="2075220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475" y="4216800"/>
            <a:ext cx="1695441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468" y="4633550"/>
            <a:ext cx="3206503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475" y="1749097"/>
            <a:ext cx="6124775" cy="33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88" y="3388650"/>
            <a:ext cx="1873463" cy="2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10"/>
          <p:cNvSpPr txBox="1"/>
          <p:nvPr>
            <p:ph type="title"/>
          </p:nvPr>
        </p:nvSpPr>
        <p:spPr>
          <a:xfrm>
            <a:off x="1458450" y="3548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Pause Here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(We build a REPL app with SOLID principles)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Code-along suggested; too much for slides</a:t>
            </a:r>
            <a:endParaRPr sz="30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1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873" name="Google Shape;873;p11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runs C/C++ under the hood and provides an array object </a:t>
            </a:r>
            <a:r>
              <a:rPr lang="en"/>
              <a:t>that</a:t>
            </a:r>
            <a:r>
              <a:rPr lang="en"/>
              <a:t> is up to 50 times faster than Python lists.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These are called ndarrays (n-dimension arrays).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Fixed datatype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Arbitrary dimensions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</a:t>
            </a:r>
            <a:r>
              <a:rPr lang="en"/>
              <a:t>ectorized</a:t>
            </a:r>
            <a:endParaRPr/>
          </a:p>
        </p:txBody>
      </p:sp>
      <p:sp>
        <p:nvSpPr>
          <p:cNvPr id="874" name="Google Shape;874;p111"/>
          <p:cNvSpPr txBox="1"/>
          <p:nvPr/>
        </p:nvSpPr>
        <p:spPr>
          <a:xfrm>
            <a:off x="5467025" y="3052175"/>
            <a:ext cx="35124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For comparison, Lists: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Can hold mixed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Don’t scale to multiple dimensions naturally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Aren’t vectorized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